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4"/>
  </p:notesMasterIdLst>
  <p:sldIdLst>
    <p:sldId id="257" r:id="rId2"/>
    <p:sldId id="316" r:id="rId3"/>
    <p:sldId id="389" r:id="rId4"/>
    <p:sldId id="319" r:id="rId5"/>
    <p:sldId id="322" r:id="rId6"/>
    <p:sldId id="323" r:id="rId7"/>
    <p:sldId id="324" r:id="rId8"/>
    <p:sldId id="325" r:id="rId9"/>
    <p:sldId id="329" r:id="rId10"/>
    <p:sldId id="331" r:id="rId11"/>
    <p:sldId id="332" r:id="rId12"/>
    <p:sldId id="333" r:id="rId13"/>
    <p:sldId id="335" r:id="rId14"/>
    <p:sldId id="334" r:id="rId15"/>
    <p:sldId id="390" r:id="rId16"/>
    <p:sldId id="336" r:id="rId17"/>
    <p:sldId id="337" r:id="rId18"/>
    <p:sldId id="391" r:id="rId19"/>
    <p:sldId id="351" r:id="rId20"/>
    <p:sldId id="352" r:id="rId21"/>
    <p:sldId id="354" r:id="rId22"/>
    <p:sldId id="353" r:id="rId23"/>
    <p:sldId id="355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42" r:id="rId32"/>
    <p:sldId id="339" r:id="rId33"/>
    <p:sldId id="366" r:id="rId34"/>
    <p:sldId id="341" r:id="rId35"/>
    <p:sldId id="356" r:id="rId36"/>
    <p:sldId id="344" r:id="rId37"/>
    <p:sldId id="365" r:id="rId38"/>
    <p:sldId id="406" r:id="rId39"/>
    <p:sldId id="407" r:id="rId40"/>
    <p:sldId id="392" r:id="rId41"/>
    <p:sldId id="368" r:id="rId42"/>
    <p:sldId id="367" r:id="rId43"/>
    <p:sldId id="369" r:id="rId44"/>
    <p:sldId id="370" r:id="rId45"/>
    <p:sldId id="372" r:id="rId46"/>
    <p:sldId id="371" r:id="rId47"/>
    <p:sldId id="373" r:id="rId48"/>
    <p:sldId id="374" r:id="rId49"/>
    <p:sldId id="375" r:id="rId50"/>
    <p:sldId id="376" r:id="rId51"/>
    <p:sldId id="378" r:id="rId52"/>
    <p:sldId id="384" r:id="rId53"/>
    <p:sldId id="385" r:id="rId54"/>
    <p:sldId id="386" r:id="rId55"/>
    <p:sldId id="377" r:id="rId56"/>
    <p:sldId id="393" r:id="rId57"/>
    <p:sldId id="379" r:id="rId58"/>
    <p:sldId id="380" r:id="rId59"/>
    <p:sldId id="381" r:id="rId60"/>
    <p:sldId id="382" r:id="rId61"/>
    <p:sldId id="383" r:id="rId62"/>
    <p:sldId id="394" r:id="rId63"/>
    <p:sldId id="395" r:id="rId64"/>
    <p:sldId id="396" r:id="rId65"/>
    <p:sldId id="402" r:id="rId66"/>
    <p:sldId id="398" r:id="rId67"/>
    <p:sldId id="400" r:id="rId68"/>
    <p:sldId id="403" r:id="rId69"/>
    <p:sldId id="404" r:id="rId70"/>
    <p:sldId id="405" r:id="rId71"/>
    <p:sldId id="408" r:id="rId72"/>
    <p:sldId id="266" r:id="rId73"/>
  </p:sldIdLst>
  <p:sldSz cx="18288000" cy="10287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DM Sans" panose="020B0604020202020204" charset="0"/>
      <p:regular r:id="rId80"/>
    </p:embeddedFont>
    <p:embeddedFont>
      <p:font typeface="Goudy Old Style" panose="02020502050305020303" pitchFamily="18" charset="0"/>
      <p:regular r:id="rId81"/>
      <p:bold r:id="rId82"/>
      <p:italic r:id="rId83"/>
    </p:embeddedFont>
    <p:embeddedFont>
      <p:font typeface="Repo Bold Bold" panose="020B0604020202020204" charset="0"/>
      <p:regular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5" autoAdjust="0"/>
    <p:restoredTop sz="94622" autoAdjust="0"/>
  </p:normalViewPr>
  <p:slideViewPr>
    <p:cSldViewPr>
      <p:cViewPr varScale="1">
        <p:scale>
          <a:sx n="42" d="100"/>
          <a:sy n="42" d="100"/>
        </p:scale>
        <p:origin x="6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1E776-7B99-4EB7-B428-F17DA10D521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BB07B-2DC1-4E25-B7ED-AB9EE14CC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40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47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18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2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82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86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3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3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34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52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65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3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43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89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44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60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15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82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54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45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19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23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8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07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67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6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05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24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5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48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94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91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99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4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044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99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7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32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627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03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298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202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192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1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6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005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708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36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5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67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8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007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375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803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06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5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502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231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09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663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90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95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8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69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8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3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9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9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1.png"/><Relationship Id="rId5" Type="http://schemas.openxmlformats.org/officeDocument/2006/relationships/image" Target="../media/image94.png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103.png"/><Relationship Id="rId4" Type="http://schemas.openxmlformats.org/officeDocument/2006/relationships/image" Target="../media/image104.png"/><Relationship Id="rId9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8.png"/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6.png"/><Relationship Id="rId5" Type="http://schemas.openxmlformats.org/officeDocument/2006/relationships/image" Target="../media/image94.png"/><Relationship Id="rId10" Type="http://schemas.openxmlformats.org/officeDocument/2006/relationships/image" Target="../media/image103.png"/><Relationship Id="rId4" Type="http://schemas.openxmlformats.org/officeDocument/2006/relationships/image" Target="../media/image105.png"/><Relationship Id="rId9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8.png"/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6.png"/><Relationship Id="rId5" Type="http://schemas.openxmlformats.org/officeDocument/2006/relationships/image" Target="../media/image94.png"/><Relationship Id="rId10" Type="http://schemas.openxmlformats.org/officeDocument/2006/relationships/image" Target="../media/image103.png"/><Relationship Id="rId4" Type="http://schemas.openxmlformats.org/officeDocument/2006/relationships/image" Target="../media/image109.png"/><Relationship Id="rId9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90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600200" y="2628900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</a:t>
            </a:r>
          </a:p>
        </p:txBody>
      </p:sp>
      <p:sp>
        <p:nvSpPr>
          <p:cNvPr id="9" name="Freeform 9"/>
          <p:cNvSpPr/>
          <p:nvPr/>
        </p:nvSpPr>
        <p:spPr>
          <a:xfrm>
            <a:off x="6477000" y="5095852"/>
            <a:ext cx="4809948" cy="577194"/>
          </a:xfrm>
          <a:custGeom>
            <a:avLst/>
            <a:gdLst/>
            <a:ahLst/>
            <a:cxnLst/>
            <a:rect l="l" t="t" r="r" b="b"/>
            <a:pathLst>
              <a:path w="4809948" h="577194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96000" y="5753100"/>
            <a:ext cx="5833974" cy="2262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4000" b="1" spc="-31" dirty="0">
                <a:solidFill>
                  <a:srgbClr val="000000"/>
                </a:solidFill>
                <a:latin typeface="DM Sans"/>
              </a:rPr>
              <a:t>Lecture 4 (23/08/2023)</a:t>
            </a:r>
          </a:p>
          <a:p>
            <a:pPr algn="ctr">
              <a:lnSpc>
                <a:spcPts val="4404"/>
              </a:lnSpc>
            </a:pPr>
            <a:r>
              <a:rPr lang="en-US" sz="4000" b="1" spc="-31" dirty="0">
                <a:solidFill>
                  <a:srgbClr val="000000"/>
                </a:solidFill>
                <a:latin typeface="DM Sans"/>
              </a:rPr>
              <a:t>Lecture 5 (28/08/2023)</a:t>
            </a:r>
          </a:p>
          <a:p>
            <a:pPr algn="ctr">
              <a:lnSpc>
                <a:spcPts val="4404"/>
              </a:lnSpc>
            </a:pPr>
            <a:endParaRPr lang="en-US" sz="3146" b="1" spc="-31" dirty="0">
              <a:solidFill>
                <a:srgbClr val="000000"/>
              </a:solidFill>
              <a:latin typeface="DM Sans"/>
            </a:endParaRPr>
          </a:p>
          <a:p>
            <a:pPr algn="ctr">
              <a:lnSpc>
                <a:spcPts val="4404"/>
              </a:lnSpc>
            </a:pPr>
            <a:r>
              <a:rPr lang="en-US" sz="4000" b="1" spc="-31" dirty="0">
                <a:solidFill>
                  <a:srgbClr val="000000"/>
                </a:solidFill>
                <a:latin typeface="DM Sans"/>
              </a:rPr>
              <a:t>Instructor: Gourav Saha</a:t>
            </a:r>
          </a:p>
        </p:txBody>
      </p:sp>
      <p:pic>
        <p:nvPicPr>
          <p:cNvPr id="1026" name="Picture 2" descr="https://upload.wikimedia.org/wikipedia/commons/7/76/Mahindra_University.png">
            <a:extLst>
              <a:ext uri="{FF2B5EF4-FFF2-40B4-BE49-F238E27FC236}">
                <a16:creationId xmlns:a16="http://schemas.microsoft.com/office/drawing/2014/main" id="{3ABCF9E0-9E6A-410E-A340-E19F9723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291519"/>
            <a:ext cx="5061425" cy="13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575942-5BE9-4B45-9608-93B9E04BEF3C}"/>
              </a:ext>
            </a:extLst>
          </p:cNvPr>
          <p:cNvSpPr txBox="1"/>
          <p:nvPr/>
        </p:nvSpPr>
        <p:spPr>
          <a:xfrm>
            <a:off x="2535776" y="3052108"/>
            <a:ext cx="13216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Repo Bold Bold" panose="020B0604020202020204" charset="0"/>
              </a:rPr>
              <a:t>Reinforcement Learning and Autonomous Systems (AI 4102)</a:t>
            </a:r>
          </a:p>
        </p:txBody>
      </p:sp>
    </p:spTree>
    <p:extLst>
      <p:ext uri="{BB962C8B-B14F-4D97-AF65-F5344CB8AC3E}">
        <p14:creationId xmlns:p14="http://schemas.microsoft.com/office/powerpoint/2010/main" val="315081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28" name="Picture 4" descr="Jack Sparrow´s Black Pearl 3d model">
            <a:extLst>
              <a:ext uri="{FF2B5EF4-FFF2-40B4-BE49-F238E27FC236}">
                <a16:creationId xmlns:a16="http://schemas.microsoft.com/office/drawing/2014/main" id="{070D4760-0E3A-4309-A963-92ED2981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19500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ack Sparrow | Disney Heroes: Battle Mode Wiki | Fandom">
            <a:extLst>
              <a:ext uri="{FF2B5EF4-FFF2-40B4-BE49-F238E27FC236}">
                <a16:creationId xmlns:a16="http://schemas.microsoft.com/office/drawing/2014/main" id="{C9FA74F7-AE3A-47D4-B777-0EC5E8B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5433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2FE117-A53F-4943-A046-F659A73C30AD}"/>
              </a:ext>
            </a:extLst>
          </p:cNvPr>
          <p:cNvSpPr/>
          <p:nvPr/>
        </p:nvSpPr>
        <p:spPr>
          <a:xfrm>
            <a:off x="571500" y="37719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4ACCCE5-D8EB-48A8-AD48-40A51D9B9E69}"/>
              </a:ext>
            </a:extLst>
          </p:cNvPr>
          <p:cNvSpPr/>
          <p:nvPr/>
        </p:nvSpPr>
        <p:spPr>
          <a:xfrm>
            <a:off x="5562600" y="36195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7AC786-F74E-40B3-AE68-B5E43DA8F7DE}"/>
              </a:ext>
            </a:extLst>
          </p:cNvPr>
          <p:cNvSpPr txBox="1"/>
          <p:nvPr/>
        </p:nvSpPr>
        <p:spPr>
          <a:xfrm>
            <a:off x="1099863" y="3063107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5D18B-BC52-4172-8DEE-72ADDA22DC89}"/>
              </a:ext>
            </a:extLst>
          </p:cNvPr>
          <p:cNvSpPr txBox="1"/>
          <p:nvPr/>
        </p:nvSpPr>
        <p:spPr>
          <a:xfrm>
            <a:off x="5294751" y="2933700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9A6900-310C-4A24-BBF8-22609422E9C4}"/>
              </a:ext>
            </a:extLst>
          </p:cNvPr>
          <p:cNvSpPr/>
          <p:nvPr/>
        </p:nvSpPr>
        <p:spPr>
          <a:xfrm rot="10800000">
            <a:off x="1835846" y="1965631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80230-06A1-45D3-97F2-DC1F956B889C}"/>
              </a:ext>
            </a:extLst>
          </p:cNvPr>
          <p:cNvCxnSpPr>
            <a:cxnSpLocks/>
          </p:cNvCxnSpPr>
          <p:nvPr/>
        </p:nvCxnSpPr>
        <p:spPr>
          <a:xfrm flipH="1">
            <a:off x="3198535" y="4953000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/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/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86190" y="1551916"/>
                <a:ext cx="909701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MAB setup makes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mild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assumption: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all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the 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has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support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i.e. rewards generated by all actions will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always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lie between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to do if the rewards of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lie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can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scale and shift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rewards.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</a:t>
                </a:r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wrong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way to scale and shift: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: Reward of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: Scaled and shifted reward of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190" y="1551916"/>
                <a:ext cx="9097010" cy="8503094"/>
              </a:xfrm>
              <a:prstGeom prst="rect">
                <a:avLst/>
              </a:prstGeom>
              <a:blipFill>
                <a:blip r:embed="rId8"/>
                <a:stretch>
                  <a:fillRect l="-2078" t="-2224" r="-2614" b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C054F0C-E69D-435A-A916-4B530C6D44DF}"/>
              </a:ext>
            </a:extLst>
          </p:cNvPr>
          <p:cNvSpPr txBox="1"/>
          <p:nvPr/>
        </p:nvSpPr>
        <p:spPr>
          <a:xfrm>
            <a:off x="457200" y="6667500"/>
            <a:ext cx="8288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This approach uses </a:t>
            </a:r>
            <a:r>
              <a:rPr lang="en-US" sz="3600" b="1" dirty="0">
                <a:solidFill>
                  <a:srgbClr val="FF0000"/>
                </a:solidFill>
                <a:latin typeface="Goudy Old Style" panose="02020502050305020303" pitchFamily="18" charset="0"/>
              </a:rPr>
              <a:t>different</a:t>
            </a:r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 scaling and shifting factors for different actions. Scaling and shifting the rewards by different factor will lead to erroneous result when we want to </a:t>
            </a:r>
            <a:r>
              <a:rPr lang="en-US" sz="3600" b="1" dirty="0">
                <a:solidFill>
                  <a:srgbClr val="FF0000"/>
                </a:solidFill>
                <a:latin typeface="Goudy Old Style" panose="02020502050305020303" pitchFamily="18" charset="0"/>
              </a:rPr>
              <a:t>compare</a:t>
            </a:r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 rewards of two different actions.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FAE06-6A44-4A6F-8B89-AD9B530E8E5C}"/>
              </a:ext>
            </a:extLst>
          </p:cNvPr>
          <p:cNvSpPr/>
          <p:nvPr/>
        </p:nvSpPr>
        <p:spPr>
          <a:xfrm>
            <a:off x="13182600" y="7723882"/>
            <a:ext cx="1600200" cy="609600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7469AE-3CB3-48FF-851A-4B597EE8CFC5}"/>
              </a:ext>
            </a:extLst>
          </p:cNvPr>
          <p:cNvSpPr/>
          <p:nvPr/>
        </p:nvSpPr>
        <p:spPr>
          <a:xfrm>
            <a:off x="14173200" y="6972300"/>
            <a:ext cx="609600" cy="609600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203C7-6860-4AD6-91BC-43CED8976DBB}"/>
              </a:ext>
            </a:extLst>
          </p:cNvPr>
          <p:cNvSpPr txBox="1"/>
          <p:nvPr/>
        </p:nvSpPr>
        <p:spPr>
          <a:xfrm>
            <a:off x="15163800" y="6940063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Shifting factor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D55D9E-8256-4B9C-9359-A0127DE78542}"/>
              </a:ext>
            </a:extLst>
          </p:cNvPr>
          <p:cNvSpPr txBox="1"/>
          <p:nvPr/>
        </p:nvSpPr>
        <p:spPr>
          <a:xfrm>
            <a:off x="15271022" y="7687151"/>
            <a:ext cx="300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Scaling factor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5AC37-9BB4-46A9-9296-9370E5A46B52}"/>
              </a:ext>
            </a:extLst>
          </p:cNvPr>
          <p:cNvCxnSpPr>
            <a:cxnSpLocks/>
          </p:cNvCxnSpPr>
          <p:nvPr/>
        </p:nvCxnSpPr>
        <p:spPr>
          <a:xfrm flipH="1" flipV="1">
            <a:off x="14859000" y="7263228"/>
            <a:ext cx="381000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83D919-0F7C-45E6-AF62-C6F433DA6218}"/>
              </a:ext>
            </a:extLst>
          </p:cNvPr>
          <p:cNvCxnSpPr>
            <a:cxnSpLocks/>
          </p:cNvCxnSpPr>
          <p:nvPr/>
        </p:nvCxnSpPr>
        <p:spPr>
          <a:xfrm flipH="1" flipV="1">
            <a:off x="14866891" y="8028682"/>
            <a:ext cx="381000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29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28" name="Picture 4" descr="Jack Sparrow´s Black Pearl 3d model">
            <a:extLst>
              <a:ext uri="{FF2B5EF4-FFF2-40B4-BE49-F238E27FC236}">
                <a16:creationId xmlns:a16="http://schemas.microsoft.com/office/drawing/2014/main" id="{070D4760-0E3A-4309-A963-92ED2981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19500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ack Sparrow | Disney Heroes: Battle Mode Wiki | Fandom">
            <a:extLst>
              <a:ext uri="{FF2B5EF4-FFF2-40B4-BE49-F238E27FC236}">
                <a16:creationId xmlns:a16="http://schemas.microsoft.com/office/drawing/2014/main" id="{C9FA74F7-AE3A-47D4-B777-0EC5E8B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5433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2FE117-A53F-4943-A046-F659A73C30AD}"/>
              </a:ext>
            </a:extLst>
          </p:cNvPr>
          <p:cNvSpPr/>
          <p:nvPr/>
        </p:nvSpPr>
        <p:spPr>
          <a:xfrm>
            <a:off x="571500" y="37719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4ACCCE5-D8EB-48A8-AD48-40A51D9B9E69}"/>
              </a:ext>
            </a:extLst>
          </p:cNvPr>
          <p:cNvSpPr/>
          <p:nvPr/>
        </p:nvSpPr>
        <p:spPr>
          <a:xfrm>
            <a:off x="5562600" y="36195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7AC786-F74E-40B3-AE68-B5E43DA8F7DE}"/>
              </a:ext>
            </a:extLst>
          </p:cNvPr>
          <p:cNvSpPr txBox="1"/>
          <p:nvPr/>
        </p:nvSpPr>
        <p:spPr>
          <a:xfrm>
            <a:off x="1099863" y="3063107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5D18B-BC52-4172-8DEE-72ADDA22DC89}"/>
              </a:ext>
            </a:extLst>
          </p:cNvPr>
          <p:cNvSpPr txBox="1"/>
          <p:nvPr/>
        </p:nvSpPr>
        <p:spPr>
          <a:xfrm>
            <a:off x="5294751" y="2933700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9A6900-310C-4A24-BBF8-22609422E9C4}"/>
              </a:ext>
            </a:extLst>
          </p:cNvPr>
          <p:cNvSpPr/>
          <p:nvPr/>
        </p:nvSpPr>
        <p:spPr>
          <a:xfrm rot="10800000">
            <a:off x="1835846" y="1965631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80230-06A1-45D3-97F2-DC1F956B889C}"/>
              </a:ext>
            </a:extLst>
          </p:cNvPr>
          <p:cNvCxnSpPr>
            <a:cxnSpLocks/>
          </p:cNvCxnSpPr>
          <p:nvPr/>
        </p:nvCxnSpPr>
        <p:spPr>
          <a:xfrm flipH="1">
            <a:off x="3198535" y="4953000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/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/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86190" y="1551916"/>
                <a:ext cx="909701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MAB setup makes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mild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assumption: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all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the 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has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support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i.e. rewards generated by all actions will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always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lie between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to do if the rewards of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lie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can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scale and shift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rewards.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</a:t>
                </a:r>
                <a:r>
                  <a:rPr lang="en-US" sz="3600" b="1" spc="-25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correct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way to scale and shift: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func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func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190" y="1551916"/>
                <a:ext cx="9097010" cy="8503094"/>
              </a:xfrm>
              <a:prstGeom prst="rect">
                <a:avLst/>
              </a:prstGeom>
              <a:blipFill>
                <a:blip r:embed="rId8"/>
                <a:stretch>
                  <a:fillRect l="-2078" t="-2224" r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70D85E3D-BEB4-4CEE-AA91-89A2429EDA5F}"/>
              </a:ext>
            </a:extLst>
          </p:cNvPr>
          <p:cNvSpPr/>
          <p:nvPr/>
        </p:nvSpPr>
        <p:spPr>
          <a:xfrm>
            <a:off x="13182600" y="7723882"/>
            <a:ext cx="1600200" cy="609600"/>
          </a:xfrm>
          <a:prstGeom prst="ellipse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86B4B8-36EC-44B9-B8AE-1CC1DE576119}"/>
              </a:ext>
            </a:extLst>
          </p:cNvPr>
          <p:cNvSpPr/>
          <p:nvPr/>
        </p:nvSpPr>
        <p:spPr>
          <a:xfrm>
            <a:off x="14173200" y="6972300"/>
            <a:ext cx="609600" cy="609600"/>
          </a:xfrm>
          <a:prstGeom prst="ellipse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67A487-3CD0-4FA7-8C67-8AF67B98C8A2}"/>
              </a:ext>
            </a:extLst>
          </p:cNvPr>
          <p:cNvSpPr txBox="1"/>
          <p:nvPr/>
        </p:nvSpPr>
        <p:spPr>
          <a:xfrm>
            <a:off x="15163800" y="6940063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Shifting factor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D91A90-9F31-4B17-B5D6-832D1D686FCC}"/>
              </a:ext>
            </a:extLst>
          </p:cNvPr>
          <p:cNvSpPr txBox="1"/>
          <p:nvPr/>
        </p:nvSpPr>
        <p:spPr>
          <a:xfrm>
            <a:off x="15271022" y="7687151"/>
            <a:ext cx="300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Scaling factor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6A8E07-DCCF-4EAB-BBC5-3CF436D87092}"/>
              </a:ext>
            </a:extLst>
          </p:cNvPr>
          <p:cNvCxnSpPr>
            <a:cxnSpLocks/>
          </p:cNvCxnSpPr>
          <p:nvPr/>
        </p:nvCxnSpPr>
        <p:spPr>
          <a:xfrm flipH="1" flipV="1">
            <a:off x="14859000" y="7263228"/>
            <a:ext cx="381000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56BB65-ED8E-4633-A5E0-EF9090C75B98}"/>
              </a:ext>
            </a:extLst>
          </p:cNvPr>
          <p:cNvCxnSpPr>
            <a:cxnSpLocks/>
          </p:cNvCxnSpPr>
          <p:nvPr/>
        </p:nvCxnSpPr>
        <p:spPr>
          <a:xfrm flipH="1" flipV="1">
            <a:off x="14866891" y="8028682"/>
            <a:ext cx="381000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4DB8A1A-4FD0-4A2E-BFAF-42260DD02155}"/>
                  </a:ext>
                </a:extLst>
              </p:cNvPr>
              <p:cNvSpPr txBox="1"/>
              <p:nvPr/>
            </p:nvSpPr>
            <p:spPr>
              <a:xfrm>
                <a:off x="457200" y="6515100"/>
                <a:ext cx="828821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This approach uses </a:t>
                </a:r>
                <a:r>
                  <a:rPr lang="en-US" sz="3600" b="1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same</a:t>
                </a:r>
                <a:r>
                  <a:rPr lang="en-US" sz="3600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 scaling and shifting factors for different actions.</a:t>
                </a:r>
              </a:p>
              <a:p>
                <a:endParaRPr lang="en-US" sz="3600" dirty="0">
                  <a:solidFill>
                    <a:srgbClr val="00B050"/>
                  </a:solidFill>
                  <a:latin typeface="Goudy Old Style" panose="02020502050305020303" pitchFamily="18" charset="0"/>
                </a:endParaRPr>
              </a:p>
              <a:p>
                <a:r>
                  <a:rPr lang="en-US" sz="3600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To apply this scaling and shifting method you have to </a:t>
                </a:r>
                <a:r>
                  <a:rPr lang="en-US" sz="3600" b="1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 for all actions</a:t>
                </a:r>
                <a:r>
                  <a:rPr lang="en-US" sz="3600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. This is quite practical in real-life scenarios.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4DB8A1A-4FD0-4A2E-BFAF-42260DD02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515100"/>
                <a:ext cx="8288214" cy="3416320"/>
              </a:xfrm>
              <a:prstGeom prst="rect">
                <a:avLst/>
              </a:prstGeom>
              <a:blipFill>
                <a:blip r:embed="rId9"/>
                <a:stretch>
                  <a:fillRect l="-2206" t="-2857" r="-3088" b="-5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71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441006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r>
              <a:rPr lang="en-US" sz="3600" b="1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Applications of Multi-Armed Bandit:</a:t>
            </a: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Online advertising: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advertisement to show to get more click through rate?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Clinical trials: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drug or what dose of drug to administer to cure a patient?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Network routing:</a:t>
            </a:r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In wireless/road network, which path to take in order to minimize the time to go from source to destination?</a:t>
            </a: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Millimeter Wave Communication: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direction to point the millimeter wave antenna to maximize throughput?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Recommendation systems (Netflix):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movies to recommend to maximize user satisfaction?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Feature Selection in ML: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set of features to select in order to get the best performance of the ML model?</a:t>
            </a:r>
          </a:p>
        </p:txBody>
      </p:sp>
    </p:spTree>
    <p:extLst>
      <p:ext uri="{BB962C8B-B14F-4D97-AF65-F5344CB8AC3E}">
        <p14:creationId xmlns:p14="http://schemas.microsoft.com/office/powerpoint/2010/main" val="3762883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441006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r>
              <a:rPr lang="en-US" sz="3600" b="1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Applications of Multi-Armed Bandit:</a:t>
            </a: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Online advertising: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advertisement to show to get more click through rate?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Clinical trials: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drug or what dose of drug to administer to cure a patient?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Network routing:</a:t>
            </a:r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In wireless/road network, which path to take in order to minimize the time to go from source to destination?</a:t>
            </a: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Millimeter Wave Communication: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direction to point the millimeter wave antenna to maximize throughput?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Recommendation systems (Netflix):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movies to recommend to maximize user satisfaction?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Feature Selection in ML: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set of features to select in order to get the best performance of the ML model?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AFD891-88BA-44CB-BF29-44029280F929}"/>
              </a:ext>
            </a:extLst>
          </p:cNvPr>
          <p:cNvSpPr/>
          <p:nvPr/>
        </p:nvSpPr>
        <p:spPr>
          <a:xfrm>
            <a:off x="1295400" y="2205297"/>
            <a:ext cx="15316200" cy="1795203"/>
          </a:xfrm>
          <a:prstGeom prst="roundRect">
            <a:avLst>
              <a:gd name="adj" fmla="val 8788"/>
            </a:avLst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FCE648-7AF9-4A7E-ABBB-268EC5955DBF}"/>
              </a:ext>
            </a:extLst>
          </p:cNvPr>
          <p:cNvSpPr/>
          <p:nvPr/>
        </p:nvSpPr>
        <p:spPr>
          <a:xfrm>
            <a:off x="1295400" y="6743700"/>
            <a:ext cx="15316200" cy="1338003"/>
          </a:xfrm>
          <a:prstGeom prst="roundRect">
            <a:avLst>
              <a:gd name="adj" fmla="val 8788"/>
            </a:avLst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F2B79-E377-460F-94E3-F8180ABA3C19}"/>
              </a:ext>
            </a:extLst>
          </p:cNvPr>
          <p:cNvSpPr txBox="1"/>
          <p:nvPr/>
        </p:nvSpPr>
        <p:spPr>
          <a:xfrm>
            <a:off x="1905000" y="9393929"/>
            <a:ext cx="1511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Strictly, the real-life implementation of these falls under “contextual bandits”!</a:t>
            </a:r>
          </a:p>
        </p:txBody>
      </p:sp>
    </p:spTree>
    <p:extLst>
      <p:ext uri="{BB962C8B-B14F-4D97-AF65-F5344CB8AC3E}">
        <p14:creationId xmlns:p14="http://schemas.microsoft.com/office/powerpoint/2010/main" val="285809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441006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r>
              <a:rPr lang="en-US" sz="3600" b="1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Applications of Multi-Armed Bandit:</a:t>
            </a: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Online advertising: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advertisement to show to get more click through rate?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Clinical trials: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drug or what dose of drug to administer to cure a patient?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Network routing:</a:t>
            </a:r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In wireless/road network, which path to take in order to minimize the time to go from source to destination?</a:t>
            </a: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Millimeter Wave Communication: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direction to point the millimeter wave antenna to maximize throughput?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Recommendation systems (Netflix):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movies to recommend to maximize user satisfaction?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Feature Selection in ML: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set of features to select in order to get the best performance of the ML model?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BA3968-877D-495A-B124-F3B5FAE36B80}"/>
              </a:ext>
            </a:extLst>
          </p:cNvPr>
          <p:cNvSpPr/>
          <p:nvPr/>
        </p:nvSpPr>
        <p:spPr>
          <a:xfrm>
            <a:off x="1219200" y="6896100"/>
            <a:ext cx="15316200" cy="2514600"/>
          </a:xfrm>
          <a:prstGeom prst="roundRect">
            <a:avLst>
              <a:gd name="adj" fmla="val 8788"/>
            </a:avLst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7E16E-3831-4215-8A11-90684BF4CA7E}"/>
              </a:ext>
            </a:extLst>
          </p:cNvPr>
          <p:cNvSpPr txBox="1"/>
          <p:nvPr/>
        </p:nvSpPr>
        <p:spPr>
          <a:xfrm>
            <a:off x="2073738" y="9461515"/>
            <a:ext cx="13607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Strictly, they fall under “combinatorial bandits” that are much harder!</a:t>
            </a:r>
          </a:p>
        </p:txBody>
      </p:sp>
    </p:spTree>
    <p:extLst>
      <p:ext uri="{BB962C8B-B14F-4D97-AF65-F5344CB8AC3E}">
        <p14:creationId xmlns:p14="http://schemas.microsoft.com/office/powerpoint/2010/main" val="288517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785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The Multi-Armed Bandit* (MAB) setup.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A Fundamental Tradeoff.</a:t>
            </a:r>
          </a:p>
          <a:p>
            <a:pPr lvl="0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solidFill>
                <a:schemeClr val="bg1">
                  <a:lumMod val="7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7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Policies for Multi-Armed Bandit</a:t>
            </a: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r>
              <a:rPr lang="en-US" sz="25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*PLEASE NOTE: Multi-Armed Bandit by default means the “simple Multi-Armed Bandit” and NOT “contextual Multi-Armed Bandit”.</a:t>
            </a: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311259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302" y="1344846"/>
            <a:ext cx="8743297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A Fundamental Tradeoff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9553774" y="1551916"/>
            <a:ext cx="8429426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Let’s get back to the warehouse routing example that we introduced in Lecture 1.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Suppose you don’t have access to any google maps</a:t>
            </a:r>
            <a:r>
              <a:rPr lang="en-US" sz="36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*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, how will decide which route to take in order to minimize the average travel time?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r>
              <a:rPr lang="en-US" sz="25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*Because google maps information is a </a:t>
            </a:r>
            <a:r>
              <a:rPr lang="en-US" sz="2500" b="1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context</a:t>
            </a:r>
            <a:r>
              <a:rPr lang="en-US" sz="25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 and we are not dealing with contextual bandit yet.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D75971-7135-4BA7-9F2A-32E843FC5DCC}"/>
              </a:ext>
            </a:extLst>
          </p:cNvPr>
          <p:cNvSpPr/>
          <p:nvPr/>
        </p:nvSpPr>
        <p:spPr>
          <a:xfrm>
            <a:off x="172103" y="1993237"/>
            <a:ext cx="8991600" cy="7214926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07B67E-D557-4923-A026-3FD385915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703" y="7583889"/>
            <a:ext cx="1981200" cy="1246215"/>
          </a:xfrm>
          <a:prstGeom prst="rect">
            <a:avLst/>
          </a:prstGeom>
        </p:spPr>
      </p:pic>
      <p:pic>
        <p:nvPicPr>
          <p:cNvPr id="34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DC4D916F-081D-411B-A3A4-8B076B44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23" y="2746765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AC5A79-E35A-439B-8D03-EFAB578C30AF}"/>
              </a:ext>
            </a:extLst>
          </p:cNvPr>
          <p:cNvSpPr txBox="1"/>
          <p:nvPr/>
        </p:nvSpPr>
        <p:spPr>
          <a:xfrm>
            <a:off x="6713754" y="1969163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30528BE-6D39-4379-97FD-8D354C27B705}"/>
              </a:ext>
            </a:extLst>
          </p:cNvPr>
          <p:cNvSpPr/>
          <p:nvPr/>
        </p:nvSpPr>
        <p:spPr>
          <a:xfrm>
            <a:off x="1074003" y="3455063"/>
            <a:ext cx="4965500" cy="4381500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7DBF19F-DB5F-40EC-93D6-973C382C5BAC}"/>
              </a:ext>
            </a:extLst>
          </p:cNvPr>
          <p:cNvSpPr/>
          <p:nvPr/>
        </p:nvSpPr>
        <p:spPr>
          <a:xfrm>
            <a:off x="2000903" y="4642569"/>
            <a:ext cx="691969" cy="3218068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6FDA960-F38A-4047-B963-C3EBB0779E80}"/>
              </a:ext>
            </a:extLst>
          </p:cNvPr>
          <p:cNvSpPr/>
          <p:nvPr/>
        </p:nvSpPr>
        <p:spPr>
          <a:xfrm>
            <a:off x="3082943" y="4323743"/>
            <a:ext cx="4693920" cy="4053320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26D351-B5E1-44ED-867C-A4745717E888}"/>
              </a:ext>
            </a:extLst>
          </p:cNvPr>
          <p:cNvSpPr txBox="1"/>
          <p:nvPr/>
        </p:nvSpPr>
        <p:spPr>
          <a:xfrm>
            <a:off x="2000903" y="5839001"/>
            <a:ext cx="12074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Route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D7E161-3796-4514-A066-A8C98DA8A3F1}"/>
              </a:ext>
            </a:extLst>
          </p:cNvPr>
          <p:cNvSpPr txBox="1"/>
          <p:nvPr/>
        </p:nvSpPr>
        <p:spPr>
          <a:xfrm>
            <a:off x="470280" y="4788563"/>
            <a:ext cx="12074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Route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F2A1A7-8324-4522-B529-FEDB7F050796}"/>
              </a:ext>
            </a:extLst>
          </p:cNvPr>
          <p:cNvSpPr txBox="1"/>
          <p:nvPr/>
        </p:nvSpPr>
        <p:spPr>
          <a:xfrm>
            <a:off x="6840997" y="6445219"/>
            <a:ext cx="12074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Route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0496A3-B706-4B88-B8C2-962D860E5E9F}"/>
              </a:ext>
            </a:extLst>
          </p:cNvPr>
          <p:cNvSpPr txBox="1"/>
          <p:nvPr/>
        </p:nvSpPr>
        <p:spPr>
          <a:xfrm>
            <a:off x="845403" y="2683158"/>
            <a:ext cx="3231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NOTE: Routes 1 and 2 merges at one point</a:t>
            </a:r>
          </a:p>
        </p:txBody>
      </p:sp>
      <p:sp>
        <p:nvSpPr>
          <p:cNvPr id="47" name="Wave 46">
            <a:extLst>
              <a:ext uri="{FF2B5EF4-FFF2-40B4-BE49-F238E27FC236}">
                <a16:creationId xmlns:a16="http://schemas.microsoft.com/office/drawing/2014/main" id="{4164EE3F-6305-4058-B0E5-FB44BECADED8}"/>
              </a:ext>
            </a:extLst>
          </p:cNvPr>
          <p:cNvSpPr/>
          <p:nvPr/>
        </p:nvSpPr>
        <p:spPr>
          <a:xfrm>
            <a:off x="845403" y="2350163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825592B-2423-4E7D-BF0F-98E688FD04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842" y="5369832"/>
            <a:ext cx="3141215" cy="262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9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302" y="1344846"/>
            <a:ext cx="8743297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263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A Fundamental Tradeoff</a:t>
            </a:r>
          </a:p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9553774" y="1551916"/>
            <a:ext cx="8429426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IMPORTANT: The entirety of RL relies a fundamental concept called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“exploration-exploitation tradeoff”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.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In this warehouse routing example:</a:t>
            </a:r>
          </a:p>
          <a:p>
            <a:pPr lvl="1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Exploration: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Take a route that might not have given the minimum (average) travel time in the past just to see if it gives better outcome.</a:t>
            </a:r>
          </a:p>
          <a:p>
            <a:pPr lvl="1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1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Exploitation: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Take the route that has given the minimum (average) travel time in the past.</a:t>
            </a:r>
          </a:p>
          <a:p>
            <a:pPr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If we explore too little, then we might get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stuck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with a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sub-optimal action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. But, if we explore too much we may keep opting for the sub-optimal action again and again.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D75971-7135-4BA7-9F2A-32E843FC5DCC}"/>
              </a:ext>
            </a:extLst>
          </p:cNvPr>
          <p:cNvSpPr/>
          <p:nvPr/>
        </p:nvSpPr>
        <p:spPr>
          <a:xfrm>
            <a:off x="172103" y="1814774"/>
            <a:ext cx="8991600" cy="7214926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07B67E-D557-4923-A026-3FD385915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703" y="7583889"/>
            <a:ext cx="1981200" cy="1246215"/>
          </a:xfrm>
          <a:prstGeom prst="rect">
            <a:avLst/>
          </a:prstGeom>
        </p:spPr>
      </p:pic>
      <p:pic>
        <p:nvPicPr>
          <p:cNvPr id="34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DC4D916F-081D-411B-A3A4-8B076B44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23" y="2746765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AC5A79-E35A-439B-8D03-EFAB578C30AF}"/>
              </a:ext>
            </a:extLst>
          </p:cNvPr>
          <p:cNvSpPr txBox="1"/>
          <p:nvPr/>
        </p:nvSpPr>
        <p:spPr>
          <a:xfrm>
            <a:off x="6713754" y="1969163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30528BE-6D39-4379-97FD-8D354C27B705}"/>
              </a:ext>
            </a:extLst>
          </p:cNvPr>
          <p:cNvSpPr/>
          <p:nvPr/>
        </p:nvSpPr>
        <p:spPr>
          <a:xfrm>
            <a:off x="1074003" y="3455063"/>
            <a:ext cx="4965500" cy="4381500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7DBF19F-DB5F-40EC-93D6-973C382C5BAC}"/>
              </a:ext>
            </a:extLst>
          </p:cNvPr>
          <p:cNvSpPr/>
          <p:nvPr/>
        </p:nvSpPr>
        <p:spPr>
          <a:xfrm>
            <a:off x="2000903" y="4642569"/>
            <a:ext cx="691969" cy="3218068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6FDA960-F38A-4047-B963-C3EBB0779E80}"/>
              </a:ext>
            </a:extLst>
          </p:cNvPr>
          <p:cNvSpPr/>
          <p:nvPr/>
        </p:nvSpPr>
        <p:spPr>
          <a:xfrm>
            <a:off x="3082943" y="4323743"/>
            <a:ext cx="4693920" cy="4053320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26D351-B5E1-44ED-867C-A4745717E888}"/>
              </a:ext>
            </a:extLst>
          </p:cNvPr>
          <p:cNvSpPr txBox="1"/>
          <p:nvPr/>
        </p:nvSpPr>
        <p:spPr>
          <a:xfrm>
            <a:off x="2000903" y="5839001"/>
            <a:ext cx="12074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Route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D7E161-3796-4514-A066-A8C98DA8A3F1}"/>
              </a:ext>
            </a:extLst>
          </p:cNvPr>
          <p:cNvSpPr txBox="1"/>
          <p:nvPr/>
        </p:nvSpPr>
        <p:spPr>
          <a:xfrm>
            <a:off x="470280" y="4788563"/>
            <a:ext cx="12074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Route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F2A1A7-8324-4522-B529-FEDB7F050796}"/>
              </a:ext>
            </a:extLst>
          </p:cNvPr>
          <p:cNvSpPr txBox="1"/>
          <p:nvPr/>
        </p:nvSpPr>
        <p:spPr>
          <a:xfrm>
            <a:off x="6840997" y="6445219"/>
            <a:ext cx="12074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Route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0496A3-B706-4B88-B8C2-962D860E5E9F}"/>
              </a:ext>
            </a:extLst>
          </p:cNvPr>
          <p:cNvSpPr txBox="1"/>
          <p:nvPr/>
        </p:nvSpPr>
        <p:spPr>
          <a:xfrm>
            <a:off x="845403" y="2683158"/>
            <a:ext cx="3231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NOTE: Routes 1 and 2 merges at one point</a:t>
            </a:r>
          </a:p>
        </p:txBody>
      </p:sp>
      <p:sp>
        <p:nvSpPr>
          <p:cNvPr id="47" name="Wave 46">
            <a:extLst>
              <a:ext uri="{FF2B5EF4-FFF2-40B4-BE49-F238E27FC236}">
                <a16:creationId xmlns:a16="http://schemas.microsoft.com/office/drawing/2014/main" id="{4164EE3F-6305-4058-B0E5-FB44BECADED8}"/>
              </a:ext>
            </a:extLst>
          </p:cNvPr>
          <p:cNvSpPr/>
          <p:nvPr/>
        </p:nvSpPr>
        <p:spPr>
          <a:xfrm>
            <a:off x="845403" y="2350163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5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785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The Multi-Armed Bandit* (MAB) setup.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75000"/>
                </a:schemeClr>
              </a:solidFill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A Fundamental Tradeoff.</a:t>
            </a:r>
          </a:p>
          <a:p>
            <a:pPr lvl="0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latin typeface="Goudy Old Style" panose="02020502050305020303" pitchFamily="18" charset="0"/>
              </a:rPr>
              <a:t>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Policies for Multi-Armed Bandit.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r>
              <a:rPr lang="en-US" sz="25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*PLEASE NOTE: Multi-Armed Bandit by default means the “simple Multi-Armed Bandit” and NOT “contextual Multi-Armed Bandit”.</a:t>
            </a: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2081291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denote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action-value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It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true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expected value of reward from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denotes the number of times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was selected prior to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Most of the algorithms for MAB needs a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the rewards that the agent receives?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  <a:blipFill>
                <a:blip r:embed="rId4"/>
                <a:stretch>
                  <a:fillRect l="-973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3B50C-2CDB-417E-9A3B-FC7E0C0D493C}"/>
                  </a:ext>
                </a:extLst>
              </p:cNvPr>
              <p:cNvSpPr txBox="1"/>
              <p:nvPr/>
            </p:nvSpPr>
            <p:spPr>
              <a:xfrm>
                <a:off x="4800600" y="4299143"/>
                <a:ext cx="731520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3B50C-2CDB-417E-9A3B-FC7E0C0D4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299143"/>
                <a:ext cx="7315200" cy="923330"/>
              </a:xfrm>
              <a:prstGeom prst="rect">
                <a:avLst/>
              </a:prstGeom>
              <a:blipFill>
                <a:blip r:embed="rId5"/>
                <a:stretch>
                  <a:fillRect t="-231579" b="-3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264BC835-803F-477A-B206-265AE4C16415}"/>
              </a:ext>
            </a:extLst>
          </p:cNvPr>
          <p:cNvSpPr/>
          <p:nvPr/>
        </p:nvSpPr>
        <p:spPr>
          <a:xfrm>
            <a:off x="8648700" y="4268268"/>
            <a:ext cx="2247900" cy="920416"/>
          </a:xfrm>
          <a:prstGeom prst="ellipse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703C3-86ED-4542-9D98-6CF749746FE5}"/>
              </a:ext>
            </a:extLst>
          </p:cNvPr>
          <p:cNvSpPr txBox="1"/>
          <p:nvPr/>
        </p:nvSpPr>
        <p:spPr>
          <a:xfrm>
            <a:off x="9344104" y="5116081"/>
            <a:ext cx="371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Indicator function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97DBD6-57F4-4E3E-8C72-B400737E79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828" y="7505700"/>
            <a:ext cx="2553143" cy="21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5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785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The Multi-Armed Bandit</a:t>
            </a:r>
            <a:r>
              <a:rPr lang="en-US" sz="36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*</a:t>
            </a:r>
            <a:r>
              <a:rPr lang="en-US" sz="3600" spc="-25" dirty="0">
                <a:latin typeface="Goudy Old Style" panose="02020502050305020303" pitchFamily="18" charset="0"/>
              </a:rPr>
              <a:t> (MAB) setup.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A Fundamental Tradeoff.</a:t>
            </a:r>
          </a:p>
          <a:p>
            <a:pPr lvl="0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latin typeface="Goudy Old Style" panose="02020502050305020303" pitchFamily="18" charset="0"/>
              </a:rPr>
              <a:t>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Policies for Multi-Armed Bandit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r>
              <a:rPr lang="en-US" sz="25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*PLEASE NOTE: Multi-Armed Bandit by default means the “simple Multi-Armed Bandit” and NOT “contextual Multi-Armed Bandit”.</a:t>
            </a:r>
            <a:endParaRPr lang="en-US" sz="2500" spc="-25" dirty="0">
              <a:latin typeface="Goudy Old Style" panose="02020502050305020303" pitchFamily="18" charset="0"/>
            </a:endParaRP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3771478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denote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action-value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It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true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expected value of reward from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denotes the number of times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was selected prior to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Most of the algorithms for MAB needs a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the rewards that the agent receives?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We basically take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sample average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the reward that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received for action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prior to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  <a:blipFill>
                <a:blip r:embed="rId4"/>
                <a:stretch>
                  <a:fillRect l="-973" t="-2151" r="-1117" b="-2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3B50C-2CDB-417E-9A3B-FC7E0C0D493C}"/>
                  </a:ext>
                </a:extLst>
              </p:cNvPr>
              <p:cNvSpPr txBox="1"/>
              <p:nvPr/>
            </p:nvSpPr>
            <p:spPr>
              <a:xfrm>
                <a:off x="4800600" y="4690376"/>
                <a:ext cx="73152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3B50C-2CDB-417E-9A3B-FC7E0C0D4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690376"/>
                <a:ext cx="7315200" cy="461665"/>
              </a:xfrm>
              <a:prstGeom prst="rect">
                <a:avLst/>
              </a:prstGeom>
              <a:blipFill>
                <a:blip r:embed="rId5"/>
                <a:stretch>
                  <a:fillRect t="-561842" b="-65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264BC835-803F-477A-B206-265AE4C16415}"/>
              </a:ext>
            </a:extLst>
          </p:cNvPr>
          <p:cNvSpPr/>
          <p:nvPr/>
        </p:nvSpPr>
        <p:spPr>
          <a:xfrm>
            <a:off x="8534400" y="4268268"/>
            <a:ext cx="2247900" cy="920416"/>
          </a:xfrm>
          <a:prstGeom prst="ellipse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703C3-86ED-4542-9D98-6CF749746FE5}"/>
              </a:ext>
            </a:extLst>
          </p:cNvPr>
          <p:cNvSpPr txBox="1"/>
          <p:nvPr/>
        </p:nvSpPr>
        <p:spPr>
          <a:xfrm>
            <a:off x="9344104" y="5116081"/>
            <a:ext cx="371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Indicator function</a:t>
            </a:r>
          </a:p>
        </p:txBody>
      </p:sp>
    </p:spTree>
    <p:extLst>
      <p:ext uri="{BB962C8B-B14F-4D97-AF65-F5344CB8AC3E}">
        <p14:creationId xmlns:p14="http://schemas.microsoft.com/office/powerpoint/2010/main" val="1168413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i="1" spc="-25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denote the </a:t>
                </a:r>
                <a:r>
                  <a:rPr lang="en-US" sz="3600" b="1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action-value</a:t>
                </a:r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. It is the </a:t>
                </a:r>
                <a:r>
                  <a:rPr lang="en-US" sz="3600" b="1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true</a:t>
                </a:r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expected value of reward from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8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pc="-25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pc="-25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chemeClr val="bg1">
                      <a:lumMod val="8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chemeClr val="bg1">
                      <a:lumMod val="8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denotes the number of times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was selected prior to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8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8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8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8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8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Most of the algorithms for MAB needs a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. 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based on the rewards that the agent receives?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  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  We basically take </a:t>
                </a:r>
                <a:r>
                  <a:rPr lang="en-US" sz="3600" b="1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sample average</a:t>
                </a:r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of the reward that we </a:t>
                </a:r>
                <a:r>
                  <a:rPr lang="en-US" sz="3600" b="1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received for action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 prior to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chemeClr val="bg1">
                        <a:lumMod val="85000"/>
                      </a:schemeClr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  <a:blipFill>
                <a:blip r:embed="rId4"/>
                <a:stretch>
                  <a:fillRect l="-973" t="-2151" r="-432" b="-2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3B50C-2CDB-417E-9A3B-FC7E0C0D493C}"/>
                  </a:ext>
                </a:extLst>
              </p:cNvPr>
              <p:cNvSpPr txBox="1"/>
              <p:nvPr/>
            </p:nvSpPr>
            <p:spPr>
              <a:xfrm>
                <a:off x="4800600" y="4690376"/>
                <a:ext cx="73152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3B50C-2CDB-417E-9A3B-FC7E0C0D4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690376"/>
                <a:ext cx="7315200" cy="461665"/>
              </a:xfrm>
              <a:prstGeom prst="rect">
                <a:avLst/>
              </a:prstGeom>
              <a:blipFill>
                <a:blip r:embed="rId5"/>
                <a:stretch>
                  <a:fillRect t="-561842" b="-65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264BC835-803F-477A-B206-265AE4C16415}"/>
              </a:ext>
            </a:extLst>
          </p:cNvPr>
          <p:cNvSpPr/>
          <p:nvPr/>
        </p:nvSpPr>
        <p:spPr>
          <a:xfrm>
            <a:off x="8534400" y="4268268"/>
            <a:ext cx="2247900" cy="920416"/>
          </a:xfrm>
          <a:prstGeom prst="ellipse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703C3-86ED-4542-9D98-6CF749746FE5}"/>
              </a:ext>
            </a:extLst>
          </p:cNvPr>
          <p:cNvSpPr txBox="1"/>
          <p:nvPr/>
        </p:nvSpPr>
        <p:spPr>
          <a:xfrm>
            <a:off x="9344104" y="5116081"/>
            <a:ext cx="371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Indicator function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2AA3CB-A862-4221-98B7-4AF4C37020A6}"/>
              </a:ext>
            </a:extLst>
          </p:cNvPr>
          <p:cNvSpPr/>
          <p:nvPr/>
        </p:nvSpPr>
        <p:spPr>
          <a:xfrm>
            <a:off x="7848600" y="3771900"/>
            <a:ext cx="914400" cy="484448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BFFEA3-207E-4ECA-A34B-3863032535C6}"/>
              </a:ext>
            </a:extLst>
          </p:cNvPr>
          <p:cNvSpPr/>
          <p:nvPr/>
        </p:nvSpPr>
        <p:spPr>
          <a:xfrm>
            <a:off x="9056015" y="8038093"/>
            <a:ext cx="914400" cy="484448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2C3FD8-D3C6-4269-B7B3-E163C9A6F810}"/>
              </a:ext>
            </a:extLst>
          </p:cNvPr>
          <p:cNvCxnSpPr>
            <a:cxnSpLocks/>
          </p:cNvCxnSpPr>
          <p:nvPr/>
        </p:nvCxnSpPr>
        <p:spPr>
          <a:xfrm flipH="1" flipV="1">
            <a:off x="8652816" y="4065753"/>
            <a:ext cx="4672052" cy="84120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413A3F-8559-4FBD-A9DC-A82187E3D085}"/>
              </a:ext>
            </a:extLst>
          </p:cNvPr>
          <p:cNvCxnSpPr>
            <a:cxnSpLocks/>
          </p:cNvCxnSpPr>
          <p:nvPr/>
        </p:nvCxnSpPr>
        <p:spPr>
          <a:xfrm flipH="1">
            <a:off x="9845966" y="5070701"/>
            <a:ext cx="3517530" cy="293074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C2ADE8-CBC6-41A3-8301-CDF9F4B4D32E}"/>
                  </a:ext>
                </a:extLst>
              </p:cNvPr>
              <p:cNvSpPr txBox="1"/>
              <p:nvPr/>
            </p:nvSpPr>
            <p:spPr>
              <a:xfrm>
                <a:off x="13483266" y="4256348"/>
                <a:ext cx="4207711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Note that at time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, we are only summing up till time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. This is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are used to make a decision at time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. And, we don’t know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before we make the said decision.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C2ADE8-CBC6-41A3-8301-CDF9F4B4D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266" y="4256348"/>
                <a:ext cx="4207711" cy="5632311"/>
              </a:xfrm>
              <a:prstGeom prst="rect">
                <a:avLst/>
              </a:prstGeom>
              <a:blipFill>
                <a:blip r:embed="rId6"/>
                <a:stretch>
                  <a:fillRect l="-4493" t="-1623" r="-6087" b="-3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700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an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However, in order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we need to remember the history of all the rewards. This is neither time nor space efficient!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recursively? In other words, how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Past information: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Current information: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  <a:blipFill>
                <a:blip r:embed="rId4"/>
                <a:stretch>
                  <a:fillRect l="-973" t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65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CBB518-C4DC-49E5-9789-A6860B0D1B52}"/>
                  </a:ext>
                </a:extLst>
              </p:cNvPr>
              <p:cNvSpPr/>
              <p:nvPr/>
            </p:nvSpPr>
            <p:spPr>
              <a:xfrm>
                <a:off x="1090319" y="1483032"/>
                <a:ext cx="6985182" cy="1643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CBB518-C4DC-49E5-9789-A6860B0D1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19" y="1483032"/>
                <a:ext cx="6985182" cy="1643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75E0E1-0C6D-4CB8-B540-FE21E80A9568}"/>
                  </a:ext>
                </a:extLst>
              </p:cNvPr>
              <p:cNvSpPr/>
              <p:nvPr/>
            </p:nvSpPr>
            <p:spPr>
              <a:xfrm>
                <a:off x="2750101" y="3162300"/>
                <a:ext cx="10650800" cy="187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75E0E1-0C6D-4CB8-B540-FE21E80A9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01" y="3162300"/>
                <a:ext cx="10650800" cy="1875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4F32B1-3D83-4B97-8462-2A8361F74271}"/>
                  </a:ext>
                </a:extLst>
              </p:cNvPr>
              <p:cNvSpPr/>
              <p:nvPr/>
            </p:nvSpPr>
            <p:spPr>
              <a:xfrm>
                <a:off x="2750101" y="5172602"/>
                <a:ext cx="5742534" cy="1261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4F32B1-3D83-4B97-8462-2A8361F7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01" y="5172602"/>
                <a:ext cx="5742534" cy="1261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49D382-B020-4E46-BFE3-6D2DB0736B4D}"/>
              </a:ext>
            </a:extLst>
          </p:cNvPr>
          <p:cNvSpPr txBox="1">
            <a:spLocks/>
          </p:cNvSpPr>
          <p:nvPr/>
        </p:nvSpPr>
        <p:spPr>
          <a:xfrm>
            <a:off x="838200" y="1551916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4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CBB518-C4DC-49E5-9789-A6860B0D1B52}"/>
                  </a:ext>
                </a:extLst>
              </p:cNvPr>
              <p:cNvSpPr/>
              <p:nvPr/>
            </p:nvSpPr>
            <p:spPr>
              <a:xfrm>
                <a:off x="1090319" y="1483032"/>
                <a:ext cx="6985182" cy="1643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CBB518-C4DC-49E5-9789-A6860B0D1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19" y="1483032"/>
                <a:ext cx="6985182" cy="1643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75E0E1-0C6D-4CB8-B540-FE21E80A9568}"/>
                  </a:ext>
                </a:extLst>
              </p:cNvPr>
              <p:cNvSpPr/>
              <p:nvPr/>
            </p:nvSpPr>
            <p:spPr>
              <a:xfrm>
                <a:off x="2750101" y="3162300"/>
                <a:ext cx="10650800" cy="187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75E0E1-0C6D-4CB8-B540-FE21E80A9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01" y="3162300"/>
                <a:ext cx="10650800" cy="1875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4F32B1-3D83-4B97-8462-2A8361F74271}"/>
                  </a:ext>
                </a:extLst>
              </p:cNvPr>
              <p:cNvSpPr/>
              <p:nvPr/>
            </p:nvSpPr>
            <p:spPr>
              <a:xfrm>
                <a:off x="2750101" y="5172602"/>
                <a:ext cx="5742534" cy="1261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4F32B1-3D83-4B97-8462-2A8361F7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01" y="5172602"/>
                <a:ext cx="5742534" cy="1261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51916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 So we have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1916"/>
                <a:ext cx="16916400" cy="8503094"/>
              </a:xfrm>
              <a:prstGeom prst="rect">
                <a:avLst/>
              </a:prstGeom>
              <a:blipFill>
                <a:blip r:embed="rId7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4D3913-774F-4A40-B350-CDE5ECC7E243}"/>
                  </a:ext>
                </a:extLst>
              </p:cNvPr>
              <p:cNvSpPr/>
              <p:nvPr/>
            </p:nvSpPr>
            <p:spPr>
              <a:xfrm>
                <a:off x="1447800" y="7160955"/>
                <a:ext cx="5564151" cy="1261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4D3913-774F-4A40-B350-CDE5ECC7E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7160955"/>
                <a:ext cx="5564151" cy="1261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D67A9D-68CC-4CE2-B3D8-33E90F45FF15}"/>
                  </a:ext>
                </a:extLst>
              </p:cNvPr>
              <p:cNvSpPr/>
              <p:nvPr/>
            </p:nvSpPr>
            <p:spPr>
              <a:xfrm>
                <a:off x="3129478" y="8556410"/>
                <a:ext cx="6836423" cy="1226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D67A9D-68CC-4CE2-B3D8-33E90F45F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478" y="8556410"/>
                <a:ext cx="6836423" cy="12266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038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CBB518-C4DC-49E5-9789-A6860B0D1B52}"/>
                  </a:ext>
                </a:extLst>
              </p:cNvPr>
              <p:cNvSpPr/>
              <p:nvPr/>
            </p:nvSpPr>
            <p:spPr>
              <a:xfrm>
                <a:off x="1090319" y="1483032"/>
                <a:ext cx="6985182" cy="1643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CBB518-C4DC-49E5-9789-A6860B0D1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19" y="1483032"/>
                <a:ext cx="6985182" cy="1643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75E0E1-0C6D-4CB8-B540-FE21E80A9568}"/>
                  </a:ext>
                </a:extLst>
              </p:cNvPr>
              <p:cNvSpPr/>
              <p:nvPr/>
            </p:nvSpPr>
            <p:spPr>
              <a:xfrm>
                <a:off x="2750101" y="3162300"/>
                <a:ext cx="10650800" cy="1875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75E0E1-0C6D-4CB8-B540-FE21E80A9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01" y="3162300"/>
                <a:ext cx="10650800" cy="1875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4F32B1-3D83-4B97-8462-2A8361F74271}"/>
                  </a:ext>
                </a:extLst>
              </p:cNvPr>
              <p:cNvSpPr/>
              <p:nvPr/>
            </p:nvSpPr>
            <p:spPr>
              <a:xfrm>
                <a:off x="2750101" y="5172602"/>
                <a:ext cx="5742534" cy="1261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4F32B1-3D83-4B97-8462-2A8361F7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01" y="5172602"/>
                <a:ext cx="5742534" cy="1261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51916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600" b="0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 So we have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1916"/>
                <a:ext cx="16916400" cy="8503094"/>
              </a:xfrm>
              <a:prstGeom prst="rect">
                <a:avLst/>
              </a:prstGeom>
              <a:blipFill>
                <a:blip r:embed="rId7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4D3913-774F-4A40-B350-CDE5ECC7E243}"/>
                  </a:ext>
                </a:extLst>
              </p:cNvPr>
              <p:cNvSpPr/>
              <p:nvPr/>
            </p:nvSpPr>
            <p:spPr>
              <a:xfrm>
                <a:off x="1447800" y="7160955"/>
                <a:ext cx="5475217" cy="1261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4D3913-774F-4A40-B350-CDE5ECC7E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7160955"/>
                <a:ext cx="5475217" cy="1261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D67A9D-68CC-4CE2-B3D8-33E90F45FF15}"/>
                  </a:ext>
                </a:extLst>
              </p:cNvPr>
              <p:cNvSpPr/>
              <p:nvPr/>
            </p:nvSpPr>
            <p:spPr>
              <a:xfrm>
                <a:off x="3200400" y="8644796"/>
                <a:ext cx="18758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D67A9D-68CC-4CE2-B3D8-33E90F45F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8644796"/>
                <a:ext cx="187589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06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63502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Recursive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0" spc="-2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Recursive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spc="-25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  <a:blipFill>
                <a:blip r:embed="rId4"/>
                <a:stretch>
                  <a:fillRect l="-97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/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DA5DFE-C980-4136-B97B-8B7705F4A0BC}"/>
                  </a:ext>
                </a:extLst>
              </p:cNvPr>
              <p:cNvSpPr/>
              <p:nvPr/>
            </p:nvSpPr>
            <p:spPr>
              <a:xfrm>
                <a:off x="5257800" y="6057900"/>
                <a:ext cx="6451125" cy="1328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 ; </m:t>
                              </m:r>
                              <m:sSub>
                                <m:sSubPr>
                                  <m:ctrlP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DA5DFE-C980-4136-B97B-8B7705F4A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6057900"/>
                <a:ext cx="6451125" cy="13281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24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63502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Recursive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0" spc="-2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This formula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has surprising similarity with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gradient descent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The term inside the </a:t>
                </a:r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red circle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is analogous to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step size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term inside the </a:t>
                </a:r>
                <a:r>
                  <a:rPr lang="en-US" sz="3600" spc="-25" dirty="0">
                    <a:solidFill>
                      <a:srgbClr val="00B050"/>
                    </a:solidFill>
                    <a:latin typeface="Goudy Old Style" panose="02020502050305020303" pitchFamily="18" charset="0"/>
                  </a:rPr>
                  <a:t>green circle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analogous to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gradient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This is basically an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error term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we were expecting the reward to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but the reward that we obtained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So, the formula is basically using this error term to update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  <a:blipFill>
                <a:blip r:embed="rId4"/>
                <a:stretch>
                  <a:fillRect l="-97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/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7BA7BC-74DA-4CE8-91A0-6A6018659FE9}"/>
              </a:ext>
            </a:extLst>
          </p:cNvPr>
          <p:cNvSpPr/>
          <p:nvPr/>
        </p:nvSpPr>
        <p:spPr>
          <a:xfrm>
            <a:off x="6019800" y="2334962"/>
            <a:ext cx="6248400" cy="134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E92EFD-6385-4F1F-ABED-CE05623EE80F}"/>
              </a:ext>
            </a:extLst>
          </p:cNvPr>
          <p:cNvCxnSpPr>
            <a:cxnSpLocks/>
          </p:cNvCxnSpPr>
          <p:nvPr/>
        </p:nvCxnSpPr>
        <p:spPr>
          <a:xfrm flipV="1">
            <a:off x="2615305" y="3412494"/>
            <a:ext cx="3935210" cy="173100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CF5FA44-F3ED-4B1C-9E0B-ABA51A9B388A}"/>
              </a:ext>
            </a:extLst>
          </p:cNvPr>
          <p:cNvSpPr/>
          <p:nvPr/>
        </p:nvSpPr>
        <p:spPr>
          <a:xfrm>
            <a:off x="7565620" y="2394646"/>
            <a:ext cx="1959379" cy="154238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43FC71-195A-4864-8A24-688F9526C239}"/>
              </a:ext>
            </a:extLst>
          </p:cNvPr>
          <p:cNvSpPr/>
          <p:nvPr/>
        </p:nvSpPr>
        <p:spPr>
          <a:xfrm>
            <a:off x="9695446" y="2255983"/>
            <a:ext cx="2552701" cy="1542380"/>
          </a:xfrm>
          <a:prstGeom prst="ellipse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11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63502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Recursive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0" spc="-2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Can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this formula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be applied for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non-stationary MAB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 , i.e. MAB where the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is a function of time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? E.g. the warehouse routing example where the traffic conditions of routes changes with time.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  <a:blipFill>
                <a:blip r:embed="rId4"/>
                <a:stretch>
                  <a:fillRect l="-973" t="-2174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/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7BA7BC-74DA-4CE8-91A0-6A6018659FE9}"/>
              </a:ext>
            </a:extLst>
          </p:cNvPr>
          <p:cNvSpPr/>
          <p:nvPr/>
        </p:nvSpPr>
        <p:spPr>
          <a:xfrm>
            <a:off x="6019800" y="2334962"/>
            <a:ext cx="6248400" cy="134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E92EFD-6385-4F1F-ABED-CE05623EE80F}"/>
              </a:ext>
            </a:extLst>
          </p:cNvPr>
          <p:cNvCxnSpPr>
            <a:cxnSpLocks/>
          </p:cNvCxnSpPr>
          <p:nvPr/>
        </p:nvCxnSpPr>
        <p:spPr>
          <a:xfrm flipV="1">
            <a:off x="3163681" y="3412494"/>
            <a:ext cx="3386834" cy="188340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1A08C5E-AE92-41AC-A54B-A52CB6B7288D}"/>
              </a:ext>
            </a:extLst>
          </p:cNvPr>
          <p:cNvSpPr/>
          <p:nvPr/>
        </p:nvSpPr>
        <p:spPr>
          <a:xfrm>
            <a:off x="7565620" y="2394646"/>
            <a:ext cx="1959379" cy="154238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23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63502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Recursive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0" spc="-2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Can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this formula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be applied for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non-stationary MAB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 , i.e. MAB where the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is a function of time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?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NOT DIRECTLY!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This is because as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increases, the step size term decreases. Hence, for large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current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does not effect the update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by a lot.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This is acceptable for stationary MAB because the statistical property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does not change with time.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However, for non-stationary MAB, the statistical property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changes with time. Hence,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should he given more weightage as it is more representative of the current reward distribution. But unfortunately, just the opposite in happening in the above formula.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  <a:blipFill>
                <a:blip r:embed="rId4"/>
                <a:stretch>
                  <a:fillRect l="-973" t="-2174" r="-79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/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7BA7BC-74DA-4CE8-91A0-6A6018659FE9}"/>
              </a:ext>
            </a:extLst>
          </p:cNvPr>
          <p:cNvSpPr/>
          <p:nvPr/>
        </p:nvSpPr>
        <p:spPr>
          <a:xfrm>
            <a:off x="6019800" y="2334962"/>
            <a:ext cx="6248400" cy="134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E92EFD-6385-4F1F-ABED-CE05623EE80F}"/>
              </a:ext>
            </a:extLst>
          </p:cNvPr>
          <p:cNvCxnSpPr>
            <a:cxnSpLocks/>
          </p:cNvCxnSpPr>
          <p:nvPr/>
        </p:nvCxnSpPr>
        <p:spPr>
          <a:xfrm flipV="1">
            <a:off x="3163681" y="3412494"/>
            <a:ext cx="3386834" cy="188340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1A08C5E-AE92-41AC-A54B-A52CB6B7288D}"/>
              </a:ext>
            </a:extLst>
          </p:cNvPr>
          <p:cNvSpPr/>
          <p:nvPr/>
        </p:nvSpPr>
        <p:spPr>
          <a:xfrm>
            <a:off x="7565620" y="2394646"/>
            <a:ext cx="1959379" cy="154238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3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785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The Multi-Armed Bandit</a:t>
            </a:r>
            <a:r>
              <a:rPr lang="en-US" sz="36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*</a:t>
            </a:r>
            <a:r>
              <a:rPr lang="en-US" sz="3600" spc="-25" dirty="0">
                <a:latin typeface="Goudy Old Style" panose="02020502050305020303" pitchFamily="18" charset="0"/>
              </a:rPr>
              <a:t> (MAB) setup.</a:t>
            </a:r>
            <a:endParaRPr lang="en-US" sz="3600" spc="-25" dirty="0">
              <a:solidFill>
                <a:srgbClr val="FF0000"/>
              </a:solidFill>
              <a:latin typeface="Goudy Old Style" panose="02020502050305020303" pitchFamily="18" charset="0"/>
            </a:endParaRP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5" dirty="0">
                <a:latin typeface="Goudy Old Style" panose="02020502050305020303" pitchFamily="18" charset="0"/>
              </a:rPr>
              <a:t>Applications of Multi-Armed Bandits.</a:t>
            </a:r>
          </a:p>
          <a:p>
            <a:pPr lvl="1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A Fundamental Tradeoff.</a:t>
            </a:r>
          </a:p>
          <a:p>
            <a:pPr lvl="0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solidFill>
                <a:schemeClr val="bg1">
                  <a:lumMod val="7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7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75000"/>
                  </a:schemeClr>
                </a:solidFill>
                <a:latin typeface="Goudy Old Style" panose="02020502050305020303" pitchFamily="18" charset="0"/>
              </a:rPr>
              <a:t>Policies for Multi-Armed Bandit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r>
              <a:rPr lang="en-US" sz="25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*PLEASE NOTE: Multi-Armed Bandit by default means the “simple Multi-Armed Bandit” and NOT “contextual Multi-Armed Bandit”.</a:t>
            </a:r>
            <a:endParaRPr lang="en-US" sz="2500" spc="-25" dirty="0">
              <a:latin typeface="Goudy Old Style" panose="02020502050305020303" pitchFamily="18" charset="0"/>
            </a:endParaRP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836830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63502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Recursive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0" spc="-2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Can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this formula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be applied for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non-stationary MAB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 , i.e. MAB where the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is a function of time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?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One possible heuristic is to use a constant step-size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as follows,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Mandatory reading: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Section 2.5 (Tracking a Nonstationary Problem), page 32-33, of the book by Sutton and </a:t>
                </a:r>
                <a:r>
                  <a:rPr lang="en-US" sz="3600" spc="-25" dirty="0" err="1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Barto</a:t>
                </a:r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(prescribed text book). This section explains the working of the formula.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749D382-B020-4E46-BFE3-6D2DB073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507836"/>
                <a:ext cx="16916400" cy="8413072"/>
              </a:xfrm>
              <a:prstGeom prst="rect">
                <a:avLst/>
              </a:prstGeom>
              <a:blipFill>
                <a:blip r:embed="rId4"/>
                <a:stretch>
                  <a:fillRect l="-1081" t="-2174" r="-90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/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616959-9D72-4499-9D57-5A393CDE0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27390"/>
                <a:ext cx="10497938" cy="2143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7BA7BC-74DA-4CE8-91A0-6A6018659FE9}"/>
              </a:ext>
            </a:extLst>
          </p:cNvPr>
          <p:cNvSpPr/>
          <p:nvPr/>
        </p:nvSpPr>
        <p:spPr>
          <a:xfrm>
            <a:off x="6019800" y="2334962"/>
            <a:ext cx="6248400" cy="134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E92EFD-6385-4F1F-ABED-CE05623EE80F}"/>
              </a:ext>
            </a:extLst>
          </p:cNvPr>
          <p:cNvCxnSpPr>
            <a:cxnSpLocks/>
          </p:cNvCxnSpPr>
          <p:nvPr/>
        </p:nvCxnSpPr>
        <p:spPr>
          <a:xfrm flipV="1">
            <a:off x="3163681" y="3412494"/>
            <a:ext cx="3386834" cy="188340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1A08C5E-AE92-41AC-A54B-A52CB6B7288D}"/>
              </a:ext>
            </a:extLst>
          </p:cNvPr>
          <p:cNvSpPr/>
          <p:nvPr/>
        </p:nvSpPr>
        <p:spPr>
          <a:xfrm>
            <a:off x="7565620" y="2394646"/>
            <a:ext cx="1959379" cy="154238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B7D5E5-E008-4759-9B29-A4C5F11F8726}"/>
                  </a:ext>
                </a:extLst>
              </p:cNvPr>
              <p:cNvSpPr/>
              <p:nvPr/>
            </p:nvSpPr>
            <p:spPr>
              <a:xfrm>
                <a:off x="4857098" y="7128247"/>
                <a:ext cx="8676478" cy="1531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spc="-25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B7D5E5-E008-4759-9B29-A4C5F11F8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098" y="7128247"/>
                <a:ext cx="8676478" cy="15312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802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optimal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lim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To measure the performance of a policy, we need a metric (like time/space complexity). One possible metric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expected value of the total reward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However, the most conventional metric used in RL (and hence MAB) is the concept of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“regret”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In the following slides: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will first define regret.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will then show that maximizing the expected value of the total reward is same as minimizing the regret.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  <a:blipFill>
                <a:blip r:embed="rId4"/>
                <a:stretch>
                  <a:fillRect l="-973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856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MAB, the regret of a policy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expected value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difference between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total reward earned by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total reward earned by the policy that knows the optimal action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Mathematically,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nary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reward earned by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slot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reward earned by the policy that knows the optimal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 lower regret is better, i.e. we want to minimize the difference in the reward collected by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the policy that knows the optimal action.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NOTE: Even if we want to minimize cost (instead of maximizing reward) we still want to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               have a lower regret. Think why…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  <a:blipFill>
                <a:blip r:embed="rId4"/>
                <a:stretch>
                  <a:fillRect l="-1117" t="-4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094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MAB, the regret of a policy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expected value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difference between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total reward earned by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total reward earned by the policy that knows the optimal action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Mathematically,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nary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reward earned by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slot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reward earned by the policy that knows the optimal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Why regret and not expected total reward?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regret gives as an estimate of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“optimality gap”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i.e. how our policy is going to perform compared to the best learning policy (best learning policy cannot perform better than the policy that already knows the reward distributions).</a:t>
                </a:r>
                <a:endParaRPr lang="en-US" sz="3600" spc="-25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  <a:blipFill>
                <a:blip r:embed="rId4"/>
                <a:stretch>
                  <a:fillRect l="-1117" t="-4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482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MAB, the regret of a policy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expected value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difference between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total reward earned by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total reward earned by the policy that knows the optimal action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Mathematically,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nary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  <a:blipFill>
                <a:blip r:embed="rId4"/>
                <a:stretch>
                  <a:fillRect l="-973" t="-4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A8FE51-550D-4E83-AB21-D1E9DD9FFE5A}"/>
                  </a:ext>
                </a:extLst>
              </p:cNvPr>
              <p:cNvSpPr txBox="1"/>
              <p:nvPr/>
            </p:nvSpPr>
            <p:spPr>
              <a:xfrm>
                <a:off x="7086600" y="4838700"/>
                <a:ext cx="5124608" cy="1550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p>
                                  </m:sSubSup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A8FE51-550D-4E83-AB21-D1E9DD9F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838700"/>
                <a:ext cx="5124608" cy="1550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A61844-0234-4EC2-81B9-1C413131E13A}"/>
                  </a:ext>
                </a:extLst>
              </p:cNvPr>
              <p:cNvSpPr txBox="1"/>
              <p:nvPr/>
            </p:nvSpPr>
            <p:spPr>
              <a:xfrm>
                <a:off x="6858000" y="6796756"/>
                <a:ext cx="9991557" cy="1550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A61844-0234-4EC2-81B9-1C413131E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6796756"/>
                <a:ext cx="9991557" cy="1550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E9D9EDC3-2787-41BD-A06E-2FB323D94C66}"/>
              </a:ext>
            </a:extLst>
          </p:cNvPr>
          <p:cNvSpPr/>
          <p:nvPr/>
        </p:nvSpPr>
        <p:spPr>
          <a:xfrm>
            <a:off x="12349614" y="7362900"/>
            <a:ext cx="1600200" cy="609600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F9244-FDCA-4A68-AA75-AB7B9A6BDAF9}"/>
              </a:ext>
            </a:extLst>
          </p:cNvPr>
          <p:cNvSpPr txBox="1"/>
          <p:nvPr/>
        </p:nvSpPr>
        <p:spPr>
          <a:xfrm>
            <a:off x="12384062" y="5608574"/>
            <a:ext cx="17262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This is a constant term.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DCAB72-DA6C-43E7-95CE-F2D02B8438AD}"/>
              </a:ext>
            </a:extLst>
          </p:cNvPr>
          <p:cNvSpPr/>
          <p:nvPr/>
        </p:nvSpPr>
        <p:spPr>
          <a:xfrm>
            <a:off x="14344695" y="6796756"/>
            <a:ext cx="1790987" cy="1741888"/>
          </a:xfrm>
          <a:prstGeom prst="ellipse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06083-7484-4084-9B2F-D1D8FADD800B}"/>
              </a:ext>
            </a:extLst>
          </p:cNvPr>
          <p:cNvSpPr txBox="1"/>
          <p:nvPr/>
        </p:nvSpPr>
        <p:spPr>
          <a:xfrm>
            <a:off x="14505229" y="4037704"/>
            <a:ext cx="2316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The expected value of total reward.</a:t>
            </a:r>
          </a:p>
        </p:txBody>
      </p:sp>
    </p:spTree>
    <p:extLst>
      <p:ext uri="{BB962C8B-B14F-4D97-AF65-F5344CB8AC3E}">
        <p14:creationId xmlns:p14="http://schemas.microsoft.com/office/powerpoint/2010/main" val="4046086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MAB, the regret of a policy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expected value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difference between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total reward earned by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total reward earned by the policy that knows the optimal action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Mathematically,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nary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2100"/>
                <a:ext cx="16916400" cy="8503094"/>
              </a:xfrm>
              <a:prstGeom prst="rect">
                <a:avLst/>
              </a:prstGeom>
              <a:blipFill>
                <a:blip r:embed="rId4"/>
                <a:stretch>
                  <a:fillRect l="-973" t="-4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A8FE51-550D-4E83-AB21-D1E9DD9FFE5A}"/>
                  </a:ext>
                </a:extLst>
              </p:cNvPr>
              <p:cNvSpPr txBox="1"/>
              <p:nvPr/>
            </p:nvSpPr>
            <p:spPr>
              <a:xfrm>
                <a:off x="7086600" y="4838700"/>
                <a:ext cx="5124608" cy="1550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p>
                                  </m:sSubSup>
                                </m:e>
                              </m:d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A8FE51-550D-4E83-AB21-D1E9DD9F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838700"/>
                <a:ext cx="5124608" cy="1550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A61844-0234-4EC2-81B9-1C413131E13A}"/>
                  </a:ext>
                </a:extLst>
              </p:cNvPr>
              <p:cNvSpPr txBox="1"/>
              <p:nvPr/>
            </p:nvSpPr>
            <p:spPr>
              <a:xfrm>
                <a:off x="6858000" y="6796756"/>
                <a:ext cx="9991557" cy="1550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A61844-0234-4EC2-81B9-1C413131E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6796756"/>
                <a:ext cx="9991557" cy="1550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4BE5076B-69EC-4854-AEB9-E829B332E85E}"/>
              </a:ext>
            </a:extLst>
          </p:cNvPr>
          <p:cNvSpPr/>
          <p:nvPr/>
        </p:nvSpPr>
        <p:spPr>
          <a:xfrm>
            <a:off x="14173200" y="6754412"/>
            <a:ext cx="1935254" cy="1741888"/>
          </a:xfrm>
          <a:prstGeom prst="ellipse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BBFC35-DD7A-420D-8FD7-D6925B20FA09}"/>
                  </a:ext>
                </a:extLst>
              </p:cNvPr>
              <p:cNvSpPr txBox="1"/>
              <p:nvPr/>
            </p:nvSpPr>
            <p:spPr>
              <a:xfrm>
                <a:off x="14251158" y="3944584"/>
                <a:ext cx="371459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Hence,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same as maximizing the expected value of total reward.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BBFC35-DD7A-420D-8FD7-D6925B20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158" y="3944584"/>
                <a:ext cx="3714592" cy="2862322"/>
              </a:xfrm>
              <a:prstGeom prst="rect">
                <a:avLst/>
              </a:prstGeom>
              <a:blipFill>
                <a:blip r:embed="rId7"/>
                <a:stretch>
                  <a:fillRect l="-5090" t="-3191" r="-5583" b="-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742A3DEC-6BB1-4691-855B-430A1F576814}"/>
              </a:ext>
            </a:extLst>
          </p:cNvPr>
          <p:cNvSpPr/>
          <p:nvPr/>
        </p:nvSpPr>
        <p:spPr>
          <a:xfrm>
            <a:off x="6629400" y="3416735"/>
            <a:ext cx="990600" cy="888469"/>
          </a:xfrm>
          <a:prstGeom prst="ellipse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C325B2-7769-488C-818C-2FDBD62B4BA1}"/>
              </a:ext>
            </a:extLst>
          </p:cNvPr>
          <p:cNvCxnSpPr>
            <a:cxnSpLocks/>
          </p:cNvCxnSpPr>
          <p:nvPr/>
        </p:nvCxnSpPr>
        <p:spPr>
          <a:xfrm flipH="1" flipV="1">
            <a:off x="7620000" y="4151127"/>
            <a:ext cx="6631158" cy="6753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54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344846"/>
            <a:ext cx="9220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1600" y="1562100"/>
                <a:ext cx="91440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Linear regret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grows linearly with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For MAB, policies with sub-linear regret is usually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Off course, sub-linear regret is better because lower regret is better.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Two  thumb rules (not a theorem), to achieve sub-linear regret are: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agent should not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completely stop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exploring actions that are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possibly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sub-optimal.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probability of exploring sub-optimal actions should tend to zero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as time increases.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1562100"/>
                <a:ext cx="9144000" cy="8503094"/>
              </a:xfrm>
              <a:prstGeom prst="rect">
                <a:avLst/>
              </a:prstGeom>
              <a:blipFill>
                <a:blip r:embed="rId4"/>
                <a:stretch>
                  <a:fillRect l="-1800" r="-1733" b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25916-CBB6-46F5-BF4C-607075AF5FCA}"/>
                  </a:ext>
                </a:extLst>
              </p:cNvPr>
              <p:cNvSpPr txBox="1"/>
              <p:nvPr/>
            </p:nvSpPr>
            <p:spPr>
              <a:xfrm>
                <a:off x="11125200" y="1487748"/>
                <a:ext cx="5186279" cy="1550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25916-CBB6-46F5-BF4C-607075AF5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1487748"/>
                <a:ext cx="5186279" cy="1550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491E9F-F509-4C34-AE53-B0A2474E0434}"/>
              </a:ext>
            </a:extLst>
          </p:cNvPr>
          <p:cNvCxnSpPr/>
          <p:nvPr/>
        </p:nvCxnSpPr>
        <p:spPr>
          <a:xfrm>
            <a:off x="1496173" y="6737684"/>
            <a:ext cx="67056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D7E331-37BA-4144-A8D3-0C9410EBDF0F}"/>
              </a:ext>
            </a:extLst>
          </p:cNvPr>
          <p:cNvCxnSpPr>
            <a:cxnSpLocks/>
          </p:cNvCxnSpPr>
          <p:nvPr/>
        </p:nvCxnSpPr>
        <p:spPr>
          <a:xfrm flipV="1">
            <a:off x="1496173" y="1860884"/>
            <a:ext cx="0" cy="488766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520F5-F7F1-45FF-9C04-A432EB8F7160}"/>
                  </a:ext>
                </a:extLst>
              </p:cNvPr>
              <p:cNvSpPr txBox="1"/>
              <p:nvPr/>
            </p:nvSpPr>
            <p:spPr>
              <a:xfrm>
                <a:off x="3934573" y="6790712"/>
                <a:ext cx="482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520F5-F7F1-45FF-9C04-A432EB8F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573" y="6790712"/>
                <a:ext cx="48288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682C96-38A0-4D8E-A0EB-95914E108F27}"/>
                  </a:ext>
                </a:extLst>
              </p:cNvPr>
              <p:cNvSpPr txBox="1"/>
              <p:nvPr/>
            </p:nvSpPr>
            <p:spPr>
              <a:xfrm>
                <a:off x="784760" y="3976119"/>
                <a:ext cx="711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682C96-38A0-4D8E-A0EB-95914E108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0" y="3976119"/>
                <a:ext cx="71141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309BE7-1595-4028-8FED-0FF014392C22}"/>
              </a:ext>
            </a:extLst>
          </p:cNvPr>
          <p:cNvSpPr/>
          <p:nvPr/>
        </p:nvSpPr>
        <p:spPr>
          <a:xfrm>
            <a:off x="1511093" y="2117557"/>
            <a:ext cx="6240379" cy="4620127"/>
          </a:xfrm>
          <a:custGeom>
            <a:avLst/>
            <a:gdLst>
              <a:gd name="connsiteX0" fmla="*/ 0 w 6240379"/>
              <a:gd name="connsiteY0" fmla="*/ 4620127 h 4620127"/>
              <a:gd name="connsiteX1" fmla="*/ 1122948 w 6240379"/>
              <a:gd name="connsiteY1" fmla="*/ 3513221 h 4620127"/>
              <a:gd name="connsiteX2" fmla="*/ 6240379 w 6240379"/>
              <a:gd name="connsiteY2" fmla="*/ 0 h 462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0379" h="4620127">
                <a:moveTo>
                  <a:pt x="0" y="4620127"/>
                </a:moveTo>
                <a:cubicBezTo>
                  <a:pt x="41442" y="4451684"/>
                  <a:pt x="82885" y="4283242"/>
                  <a:pt x="1122948" y="3513221"/>
                </a:cubicBezTo>
                <a:cubicBezTo>
                  <a:pt x="2163011" y="2743200"/>
                  <a:pt x="4201695" y="1371600"/>
                  <a:pt x="624037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CC3FEA-F972-4725-A287-DBD9C4E18CE9}"/>
              </a:ext>
            </a:extLst>
          </p:cNvPr>
          <p:cNvSpPr/>
          <p:nvPr/>
        </p:nvSpPr>
        <p:spPr>
          <a:xfrm>
            <a:off x="1492162" y="4457700"/>
            <a:ext cx="6464969" cy="2277979"/>
          </a:xfrm>
          <a:custGeom>
            <a:avLst/>
            <a:gdLst>
              <a:gd name="connsiteX0" fmla="*/ 0 w 6464969"/>
              <a:gd name="connsiteY0" fmla="*/ 2277979 h 2277979"/>
              <a:gd name="connsiteX1" fmla="*/ 1828800 w 6464969"/>
              <a:gd name="connsiteY1" fmla="*/ 994610 h 2277979"/>
              <a:gd name="connsiteX2" fmla="*/ 4395537 w 6464969"/>
              <a:gd name="connsiteY2" fmla="*/ 256673 h 2277979"/>
              <a:gd name="connsiteX3" fmla="*/ 6464969 w 6464969"/>
              <a:gd name="connsiteY3" fmla="*/ 0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4969" h="2277979">
                <a:moveTo>
                  <a:pt x="0" y="2277979"/>
                </a:moveTo>
                <a:cubicBezTo>
                  <a:pt x="548105" y="1804736"/>
                  <a:pt x="1096211" y="1331494"/>
                  <a:pt x="1828800" y="994610"/>
                </a:cubicBezTo>
                <a:cubicBezTo>
                  <a:pt x="2561389" y="657726"/>
                  <a:pt x="3622842" y="422441"/>
                  <a:pt x="4395537" y="256673"/>
                </a:cubicBezTo>
                <a:cubicBezTo>
                  <a:pt x="5168232" y="90905"/>
                  <a:pt x="5816600" y="45452"/>
                  <a:pt x="6464969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571234-E8BE-461D-845D-7B281196CB0A}"/>
              </a:ext>
            </a:extLst>
          </p:cNvPr>
          <p:cNvCxnSpPr/>
          <p:nvPr/>
        </p:nvCxnSpPr>
        <p:spPr>
          <a:xfrm>
            <a:off x="2573218" y="8115300"/>
            <a:ext cx="107147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DD5DE-2FB3-4657-8AA1-6158D4062A6A}"/>
              </a:ext>
            </a:extLst>
          </p:cNvPr>
          <p:cNvCxnSpPr/>
          <p:nvPr/>
        </p:nvCxnSpPr>
        <p:spPr>
          <a:xfrm>
            <a:off x="2573218" y="8801100"/>
            <a:ext cx="107147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F52CF5-237E-41C4-95B0-2D723CEDDD5C}"/>
              </a:ext>
            </a:extLst>
          </p:cNvPr>
          <p:cNvSpPr txBox="1"/>
          <p:nvPr/>
        </p:nvSpPr>
        <p:spPr>
          <a:xfrm>
            <a:off x="3725312" y="7792134"/>
            <a:ext cx="2577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Linear regret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EFBF8-487E-46A6-911A-1897811204A1}"/>
              </a:ext>
            </a:extLst>
          </p:cNvPr>
          <p:cNvSpPr txBox="1"/>
          <p:nvPr/>
        </p:nvSpPr>
        <p:spPr>
          <a:xfrm>
            <a:off x="3681851" y="8429491"/>
            <a:ext cx="3185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Sublinear regret</a:t>
            </a:r>
          </a:p>
        </p:txBody>
      </p:sp>
    </p:spTree>
    <p:extLst>
      <p:ext uri="{BB962C8B-B14F-4D97-AF65-F5344CB8AC3E}">
        <p14:creationId xmlns:p14="http://schemas.microsoft.com/office/powerpoint/2010/main" val="4110220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344846"/>
            <a:ext cx="9220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1600" y="1562100"/>
                <a:ext cx="91440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Linear regret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grows linearly with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For MAB, policies with sub-linear regret is usually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Off course, sub-linear regret is better because lower regret is better.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 good chunk of theoretical work in reinforcement learning (including MAB) involves deriving the formula for regret. In this course, we will only evaluate regret (among other performance measures like time-average expected reward) using simulations.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(Explain about average reward and steady state)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1562100"/>
                <a:ext cx="9144000" cy="8503094"/>
              </a:xfrm>
              <a:prstGeom prst="rect">
                <a:avLst/>
              </a:prstGeom>
              <a:blipFill>
                <a:blip r:embed="rId4"/>
                <a:stretch>
                  <a:fillRect l="-1800" r="-2933" b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25916-CBB6-46F5-BF4C-607075AF5FCA}"/>
                  </a:ext>
                </a:extLst>
              </p:cNvPr>
              <p:cNvSpPr txBox="1"/>
              <p:nvPr/>
            </p:nvSpPr>
            <p:spPr>
              <a:xfrm>
                <a:off x="11125200" y="1487748"/>
                <a:ext cx="5186279" cy="1550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25916-CBB6-46F5-BF4C-607075AF5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1487748"/>
                <a:ext cx="5186279" cy="1550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491E9F-F509-4C34-AE53-B0A2474E0434}"/>
              </a:ext>
            </a:extLst>
          </p:cNvPr>
          <p:cNvCxnSpPr/>
          <p:nvPr/>
        </p:nvCxnSpPr>
        <p:spPr>
          <a:xfrm>
            <a:off x="1496173" y="6737684"/>
            <a:ext cx="67056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D7E331-37BA-4144-A8D3-0C9410EBDF0F}"/>
              </a:ext>
            </a:extLst>
          </p:cNvPr>
          <p:cNvCxnSpPr>
            <a:cxnSpLocks/>
          </p:cNvCxnSpPr>
          <p:nvPr/>
        </p:nvCxnSpPr>
        <p:spPr>
          <a:xfrm flipV="1">
            <a:off x="1496173" y="1860884"/>
            <a:ext cx="0" cy="488766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520F5-F7F1-45FF-9C04-A432EB8F7160}"/>
                  </a:ext>
                </a:extLst>
              </p:cNvPr>
              <p:cNvSpPr txBox="1"/>
              <p:nvPr/>
            </p:nvSpPr>
            <p:spPr>
              <a:xfrm>
                <a:off x="3934573" y="6790712"/>
                <a:ext cx="482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520F5-F7F1-45FF-9C04-A432EB8F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573" y="6790712"/>
                <a:ext cx="48288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682C96-38A0-4D8E-A0EB-95914E108F27}"/>
                  </a:ext>
                </a:extLst>
              </p:cNvPr>
              <p:cNvSpPr txBox="1"/>
              <p:nvPr/>
            </p:nvSpPr>
            <p:spPr>
              <a:xfrm>
                <a:off x="784760" y="3976119"/>
                <a:ext cx="711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682C96-38A0-4D8E-A0EB-95914E108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0" y="3976119"/>
                <a:ext cx="71141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309BE7-1595-4028-8FED-0FF014392C22}"/>
              </a:ext>
            </a:extLst>
          </p:cNvPr>
          <p:cNvSpPr/>
          <p:nvPr/>
        </p:nvSpPr>
        <p:spPr>
          <a:xfrm>
            <a:off x="1511093" y="2117557"/>
            <a:ext cx="6240379" cy="4620127"/>
          </a:xfrm>
          <a:custGeom>
            <a:avLst/>
            <a:gdLst>
              <a:gd name="connsiteX0" fmla="*/ 0 w 6240379"/>
              <a:gd name="connsiteY0" fmla="*/ 4620127 h 4620127"/>
              <a:gd name="connsiteX1" fmla="*/ 1122948 w 6240379"/>
              <a:gd name="connsiteY1" fmla="*/ 3513221 h 4620127"/>
              <a:gd name="connsiteX2" fmla="*/ 6240379 w 6240379"/>
              <a:gd name="connsiteY2" fmla="*/ 0 h 462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0379" h="4620127">
                <a:moveTo>
                  <a:pt x="0" y="4620127"/>
                </a:moveTo>
                <a:cubicBezTo>
                  <a:pt x="41442" y="4451684"/>
                  <a:pt x="82885" y="4283242"/>
                  <a:pt x="1122948" y="3513221"/>
                </a:cubicBezTo>
                <a:cubicBezTo>
                  <a:pt x="2163011" y="2743200"/>
                  <a:pt x="4201695" y="1371600"/>
                  <a:pt x="624037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CC3FEA-F972-4725-A287-DBD9C4E18CE9}"/>
              </a:ext>
            </a:extLst>
          </p:cNvPr>
          <p:cNvSpPr/>
          <p:nvPr/>
        </p:nvSpPr>
        <p:spPr>
          <a:xfrm>
            <a:off x="1492162" y="4457700"/>
            <a:ext cx="6464969" cy="2277979"/>
          </a:xfrm>
          <a:custGeom>
            <a:avLst/>
            <a:gdLst>
              <a:gd name="connsiteX0" fmla="*/ 0 w 6464969"/>
              <a:gd name="connsiteY0" fmla="*/ 2277979 h 2277979"/>
              <a:gd name="connsiteX1" fmla="*/ 1828800 w 6464969"/>
              <a:gd name="connsiteY1" fmla="*/ 994610 h 2277979"/>
              <a:gd name="connsiteX2" fmla="*/ 4395537 w 6464969"/>
              <a:gd name="connsiteY2" fmla="*/ 256673 h 2277979"/>
              <a:gd name="connsiteX3" fmla="*/ 6464969 w 6464969"/>
              <a:gd name="connsiteY3" fmla="*/ 0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4969" h="2277979">
                <a:moveTo>
                  <a:pt x="0" y="2277979"/>
                </a:moveTo>
                <a:cubicBezTo>
                  <a:pt x="548105" y="1804736"/>
                  <a:pt x="1096211" y="1331494"/>
                  <a:pt x="1828800" y="994610"/>
                </a:cubicBezTo>
                <a:cubicBezTo>
                  <a:pt x="2561389" y="657726"/>
                  <a:pt x="3622842" y="422441"/>
                  <a:pt x="4395537" y="256673"/>
                </a:cubicBezTo>
                <a:cubicBezTo>
                  <a:pt x="5168232" y="90905"/>
                  <a:pt x="5816600" y="45452"/>
                  <a:pt x="6464969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571234-E8BE-461D-845D-7B281196CB0A}"/>
              </a:ext>
            </a:extLst>
          </p:cNvPr>
          <p:cNvCxnSpPr/>
          <p:nvPr/>
        </p:nvCxnSpPr>
        <p:spPr>
          <a:xfrm>
            <a:off x="2573218" y="8115300"/>
            <a:ext cx="107147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DD5DE-2FB3-4657-8AA1-6158D4062A6A}"/>
              </a:ext>
            </a:extLst>
          </p:cNvPr>
          <p:cNvCxnSpPr/>
          <p:nvPr/>
        </p:nvCxnSpPr>
        <p:spPr>
          <a:xfrm>
            <a:off x="2573218" y="8801100"/>
            <a:ext cx="107147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F52CF5-237E-41C4-95B0-2D723CEDDD5C}"/>
              </a:ext>
            </a:extLst>
          </p:cNvPr>
          <p:cNvSpPr txBox="1"/>
          <p:nvPr/>
        </p:nvSpPr>
        <p:spPr>
          <a:xfrm>
            <a:off x="3725312" y="7792134"/>
            <a:ext cx="2577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Linear regret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EFBF8-487E-46A6-911A-1897811204A1}"/>
              </a:ext>
            </a:extLst>
          </p:cNvPr>
          <p:cNvSpPr txBox="1"/>
          <p:nvPr/>
        </p:nvSpPr>
        <p:spPr>
          <a:xfrm>
            <a:off x="3681851" y="8429491"/>
            <a:ext cx="3185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Sublinear regret</a:t>
            </a:r>
          </a:p>
        </p:txBody>
      </p:sp>
    </p:spTree>
    <p:extLst>
      <p:ext uri="{BB962C8B-B14F-4D97-AF65-F5344CB8AC3E}">
        <p14:creationId xmlns:p14="http://schemas.microsoft.com/office/powerpoint/2010/main" val="3942633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344846"/>
            <a:ext cx="9220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1600" y="1562100"/>
                <a:ext cx="91440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An alternate perspective of linear and sub-linear regret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Consider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This quantity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average error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reward between the policy that know the best arm and the policy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From the perspective of control theory, this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steady state error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If the policy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has a linear regret,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for large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Then,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;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finite error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even as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tends to infinity.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1562100"/>
                <a:ext cx="9144000" cy="8503094"/>
              </a:xfrm>
              <a:prstGeom prst="rect">
                <a:avLst/>
              </a:prstGeom>
              <a:blipFill>
                <a:blip r:embed="rId4"/>
                <a:stretch>
                  <a:fillRect l="-1800" t="-2151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491E9F-F509-4C34-AE53-B0A2474E0434}"/>
              </a:ext>
            </a:extLst>
          </p:cNvPr>
          <p:cNvCxnSpPr/>
          <p:nvPr/>
        </p:nvCxnSpPr>
        <p:spPr>
          <a:xfrm>
            <a:off x="1496173" y="6737684"/>
            <a:ext cx="67056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D7E331-37BA-4144-A8D3-0C9410EBDF0F}"/>
              </a:ext>
            </a:extLst>
          </p:cNvPr>
          <p:cNvCxnSpPr>
            <a:cxnSpLocks/>
          </p:cNvCxnSpPr>
          <p:nvPr/>
        </p:nvCxnSpPr>
        <p:spPr>
          <a:xfrm flipV="1">
            <a:off x="1496173" y="1860884"/>
            <a:ext cx="0" cy="488766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520F5-F7F1-45FF-9C04-A432EB8F7160}"/>
                  </a:ext>
                </a:extLst>
              </p:cNvPr>
              <p:cNvSpPr txBox="1"/>
              <p:nvPr/>
            </p:nvSpPr>
            <p:spPr>
              <a:xfrm>
                <a:off x="3934573" y="6790712"/>
                <a:ext cx="482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520F5-F7F1-45FF-9C04-A432EB8F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573" y="6790712"/>
                <a:ext cx="48288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682C96-38A0-4D8E-A0EB-95914E108F27}"/>
                  </a:ext>
                </a:extLst>
              </p:cNvPr>
              <p:cNvSpPr txBox="1"/>
              <p:nvPr/>
            </p:nvSpPr>
            <p:spPr>
              <a:xfrm>
                <a:off x="784760" y="3976119"/>
                <a:ext cx="711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682C96-38A0-4D8E-A0EB-95914E108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0" y="3976119"/>
                <a:ext cx="71141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309BE7-1595-4028-8FED-0FF014392C22}"/>
              </a:ext>
            </a:extLst>
          </p:cNvPr>
          <p:cNvSpPr/>
          <p:nvPr/>
        </p:nvSpPr>
        <p:spPr>
          <a:xfrm>
            <a:off x="1511093" y="2117557"/>
            <a:ext cx="6240379" cy="4620127"/>
          </a:xfrm>
          <a:custGeom>
            <a:avLst/>
            <a:gdLst>
              <a:gd name="connsiteX0" fmla="*/ 0 w 6240379"/>
              <a:gd name="connsiteY0" fmla="*/ 4620127 h 4620127"/>
              <a:gd name="connsiteX1" fmla="*/ 1122948 w 6240379"/>
              <a:gd name="connsiteY1" fmla="*/ 3513221 h 4620127"/>
              <a:gd name="connsiteX2" fmla="*/ 6240379 w 6240379"/>
              <a:gd name="connsiteY2" fmla="*/ 0 h 462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0379" h="4620127">
                <a:moveTo>
                  <a:pt x="0" y="4620127"/>
                </a:moveTo>
                <a:cubicBezTo>
                  <a:pt x="41442" y="4451684"/>
                  <a:pt x="82885" y="4283242"/>
                  <a:pt x="1122948" y="3513221"/>
                </a:cubicBezTo>
                <a:cubicBezTo>
                  <a:pt x="2163011" y="2743200"/>
                  <a:pt x="4201695" y="1371600"/>
                  <a:pt x="624037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CC3FEA-F972-4725-A287-DBD9C4E18CE9}"/>
              </a:ext>
            </a:extLst>
          </p:cNvPr>
          <p:cNvSpPr/>
          <p:nvPr/>
        </p:nvSpPr>
        <p:spPr>
          <a:xfrm>
            <a:off x="1492162" y="4457700"/>
            <a:ext cx="6464969" cy="2277979"/>
          </a:xfrm>
          <a:custGeom>
            <a:avLst/>
            <a:gdLst>
              <a:gd name="connsiteX0" fmla="*/ 0 w 6464969"/>
              <a:gd name="connsiteY0" fmla="*/ 2277979 h 2277979"/>
              <a:gd name="connsiteX1" fmla="*/ 1828800 w 6464969"/>
              <a:gd name="connsiteY1" fmla="*/ 994610 h 2277979"/>
              <a:gd name="connsiteX2" fmla="*/ 4395537 w 6464969"/>
              <a:gd name="connsiteY2" fmla="*/ 256673 h 2277979"/>
              <a:gd name="connsiteX3" fmla="*/ 6464969 w 6464969"/>
              <a:gd name="connsiteY3" fmla="*/ 0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4969" h="2277979">
                <a:moveTo>
                  <a:pt x="0" y="2277979"/>
                </a:moveTo>
                <a:cubicBezTo>
                  <a:pt x="548105" y="1804736"/>
                  <a:pt x="1096211" y="1331494"/>
                  <a:pt x="1828800" y="994610"/>
                </a:cubicBezTo>
                <a:cubicBezTo>
                  <a:pt x="2561389" y="657726"/>
                  <a:pt x="3622842" y="422441"/>
                  <a:pt x="4395537" y="256673"/>
                </a:cubicBezTo>
                <a:cubicBezTo>
                  <a:pt x="5168232" y="90905"/>
                  <a:pt x="5816600" y="45452"/>
                  <a:pt x="6464969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571234-E8BE-461D-845D-7B281196CB0A}"/>
              </a:ext>
            </a:extLst>
          </p:cNvPr>
          <p:cNvCxnSpPr/>
          <p:nvPr/>
        </p:nvCxnSpPr>
        <p:spPr>
          <a:xfrm>
            <a:off x="2573218" y="8115300"/>
            <a:ext cx="107147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DD5DE-2FB3-4657-8AA1-6158D4062A6A}"/>
              </a:ext>
            </a:extLst>
          </p:cNvPr>
          <p:cNvCxnSpPr/>
          <p:nvPr/>
        </p:nvCxnSpPr>
        <p:spPr>
          <a:xfrm>
            <a:off x="2573218" y="8801100"/>
            <a:ext cx="107147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F52CF5-237E-41C4-95B0-2D723CEDDD5C}"/>
              </a:ext>
            </a:extLst>
          </p:cNvPr>
          <p:cNvSpPr txBox="1"/>
          <p:nvPr/>
        </p:nvSpPr>
        <p:spPr>
          <a:xfrm>
            <a:off x="3725312" y="7792134"/>
            <a:ext cx="2577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Linear regret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EFBF8-487E-46A6-911A-1897811204A1}"/>
              </a:ext>
            </a:extLst>
          </p:cNvPr>
          <p:cNvSpPr txBox="1"/>
          <p:nvPr/>
        </p:nvSpPr>
        <p:spPr>
          <a:xfrm>
            <a:off x="3681851" y="8429491"/>
            <a:ext cx="3185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Sublinear regret</a:t>
            </a:r>
          </a:p>
        </p:txBody>
      </p:sp>
    </p:spTree>
    <p:extLst>
      <p:ext uri="{BB962C8B-B14F-4D97-AF65-F5344CB8AC3E}">
        <p14:creationId xmlns:p14="http://schemas.microsoft.com/office/powerpoint/2010/main" val="2802130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4" y="1344846"/>
            <a:ext cx="9296396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9203" y="1562100"/>
                <a:ext cx="9296397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An alternate perspective of linear and sub-linear regret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Consider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This quantity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average error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reward between the policy that know the best arm and the policy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From the perspective of control theory, this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steady state error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If the policy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has a sub-linear regret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Then,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which tends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tends to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infinity.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3" y="1562100"/>
                <a:ext cx="9296397" cy="8503094"/>
              </a:xfrm>
              <a:prstGeom prst="rect">
                <a:avLst/>
              </a:prstGeom>
              <a:blipFill>
                <a:blip r:embed="rId4"/>
                <a:stretch>
                  <a:fillRect l="-1770" t="-2151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491E9F-F509-4C34-AE53-B0A2474E0434}"/>
              </a:ext>
            </a:extLst>
          </p:cNvPr>
          <p:cNvCxnSpPr/>
          <p:nvPr/>
        </p:nvCxnSpPr>
        <p:spPr>
          <a:xfrm>
            <a:off x="1496173" y="6737684"/>
            <a:ext cx="67056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D7E331-37BA-4144-A8D3-0C9410EBDF0F}"/>
              </a:ext>
            </a:extLst>
          </p:cNvPr>
          <p:cNvCxnSpPr>
            <a:cxnSpLocks/>
          </p:cNvCxnSpPr>
          <p:nvPr/>
        </p:nvCxnSpPr>
        <p:spPr>
          <a:xfrm flipV="1">
            <a:off x="1496173" y="1860884"/>
            <a:ext cx="0" cy="488766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520F5-F7F1-45FF-9C04-A432EB8F7160}"/>
                  </a:ext>
                </a:extLst>
              </p:cNvPr>
              <p:cNvSpPr txBox="1"/>
              <p:nvPr/>
            </p:nvSpPr>
            <p:spPr>
              <a:xfrm>
                <a:off x="3934573" y="6790712"/>
                <a:ext cx="482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520F5-F7F1-45FF-9C04-A432EB8F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573" y="6790712"/>
                <a:ext cx="48288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682C96-38A0-4D8E-A0EB-95914E108F27}"/>
                  </a:ext>
                </a:extLst>
              </p:cNvPr>
              <p:cNvSpPr txBox="1"/>
              <p:nvPr/>
            </p:nvSpPr>
            <p:spPr>
              <a:xfrm>
                <a:off x="784760" y="3976119"/>
                <a:ext cx="711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682C96-38A0-4D8E-A0EB-95914E108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0" y="3976119"/>
                <a:ext cx="71141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309BE7-1595-4028-8FED-0FF014392C22}"/>
              </a:ext>
            </a:extLst>
          </p:cNvPr>
          <p:cNvSpPr/>
          <p:nvPr/>
        </p:nvSpPr>
        <p:spPr>
          <a:xfrm>
            <a:off x="1511093" y="2117557"/>
            <a:ext cx="6240379" cy="4620127"/>
          </a:xfrm>
          <a:custGeom>
            <a:avLst/>
            <a:gdLst>
              <a:gd name="connsiteX0" fmla="*/ 0 w 6240379"/>
              <a:gd name="connsiteY0" fmla="*/ 4620127 h 4620127"/>
              <a:gd name="connsiteX1" fmla="*/ 1122948 w 6240379"/>
              <a:gd name="connsiteY1" fmla="*/ 3513221 h 4620127"/>
              <a:gd name="connsiteX2" fmla="*/ 6240379 w 6240379"/>
              <a:gd name="connsiteY2" fmla="*/ 0 h 462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0379" h="4620127">
                <a:moveTo>
                  <a:pt x="0" y="4620127"/>
                </a:moveTo>
                <a:cubicBezTo>
                  <a:pt x="41442" y="4451684"/>
                  <a:pt x="82885" y="4283242"/>
                  <a:pt x="1122948" y="3513221"/>
                </a:cubicBezTo>
                <a:cubicBezTo>
                  <a:pt x="2163011" y="2743200"/>
                  <a:pt x="4201695" y="1371600"/>
                  <a:pt x="624037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CC3FEA-F972-4725-A287-DBD9C4E18CE9}"/>
              </a:ext>
            </a:extLst>
          </p:cNvPr>
          <p:cNvSpPr/>
          <p:nvPr/>
        </p:nvSpPr>
        <p:spPr>
          <a:xfrm>
            <a:off x="1492162" y="4457700"/>
            <a:ext cx="6464969" cy="2277979"/>
          </a:xfrm>
          <a:custGeom>
            <a:avLst/>
            <a:gdLst>
              <a:gd name="connsiteX0" fmla="*/ 0 w 6464969"/>
              <a:gd name="connsiteY0" fmla="*/ 2277979 h 2277979"/>
              <a:gd name="connsiteX1" fmla="*/ 1828800 w 6464969"/>
              <a:gd name="connsiteY1" fmla="*/ 994610 h 2277979"/>
              <a:gd name="connsiteX2" fmla="*/ 4395537 w 6464969"/>
              <a:gd name="connsiteY2" fmla="*/ 256673 h 2277979"/>
              <a:gd name="connsiteX3" fmla="*/ 6464969 w 6464969"/>
              <a:gd name="connsiteY3" fmla="*/ 0 h 227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4969" h="2277979">
                <a:moveTo>
                  <a:pt x="0" y="2277979"/>
                </a:moveTo>
                <a:cubicBezTo>
                  <a:pt x="548105" y="1804736"/>
                  <a:pt x="1096211" y="1331494"/>
                  <a:pt x="1828800" y="994610"/>
                </a:cubicBezTo>
                <a:cubicBezTo>
                  <a:pt x="2561389" y="657726"/>
                  <a:pt x="3622842" y="422441"/>
                  <a:pt x="4395537" y="256673"/>
                </a:cubicBezTo>
                <a:cubicBezTo>
                  <a:pt x="5168232" y="90905"/>
                  <a:pt x="5816600" y="45452"/>
                  <a:pt x="6464969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571234-E8BE-461D-845D-7B281196CB0A}"/>
              </a:ext>
            </a:extLst>
          </p:cNvPr>
          <p:cNvCxnSpPr/>
          <p:nvPr/>
        </p:nvCxnSpPr>
        <p:spPr>
          <a:xfrm>
            <a:off x="2573218" y="8115300"/>
            <a:ext cx="107147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3DD5DE-2FB3-4657-8AA1-6158D4062A6A}"/>
              </a:ext>
            </a:extLst>
          </p:cNvPr>
          <p:cNvCxnSpPr/>
          <p:nvPr/>
        </p:nvCxnSpPr>
        <p:spPr>
          <a:xfrm>
            <a:off x="2573218" y="8801100"/>
            <a:ext cx="107147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F52CF5-237E-41C4-95B0-2D723CEDDD5C}"/>
              </a:ext>
            </a:extLst>
          </p:cNvPr>
          <p:cNvSpPr txBox="1"/>
          <p:nvPr/>
        </p:nvSpPr>
        <p:spPr>
          <a:xfrm>
            <a:off x="3725312" y="7792134"/>
            <a:ext cx="2577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Linear regret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EFBF8-487E-46A6-911A-1897811204A1}"/>
              </a:ext>
            </a:extLst>
          </p:cNvPr>
          <p:cNvSpPr txBox="1"/>
          <p:nvPr/>
        </p:nvSpPr>
        <p:spPr>
          <a:xfrm>
            <a:off x="3681851" y="8429491"/>
            <a:ext cx="3185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Sublinear regret</a:t>
            </a:r>
          </a:p>
        </p:txBody>
      </p:sp>
    </p:spTree>
    <p:extLst>
      <p:ext uri="{BB962C8B-B14F-4D97-AF65-F5344CB8AC3E}">
        <p14:creationId xmlns:p14="http://schemas.microsoft.com/office/powerpoint/2010/main" val="177622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550647"/>
                <a:ext cx="9126625" cy="8774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Multi-Armed Bandit (MAB) setup is as follows: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set of available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actions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1,2,⋯,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has the 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The agent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does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any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1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decides its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2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receives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is generated by the environment.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goal of the agent is to maximize the expected total reward,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550647"/>
                <a:ext cx="9126625" cy="8774453"/>
              </a:xfrm>
              <a:prstGeom prst="rect">
                <a:avLst/>
              </a:prstGeom>
              <a:blipFill>
                <a:blip r:embed="rId4"/>
                <a:stretch>
                  <a:fillRect l="-3073" t="-2639" r="-1470" b="-27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28" name="Picture 4" descr="Jack Sparrow´s Black Pearl 3d model">
            <a:extLst>
              <a:ext uri="{FF2B5EF4-FFF2-40B4-BE49-F238E27FC236}">
                <a16:creationId xmlns:a16="http://schemas.microsoft.com/office/drawing/2014/main" id="{070D4760-0E3A-4309-A963-92ED2981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19500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ack Sparrow | Disney Heroes: Battle Mode Wiki | Fandom">
            <a:extLst>
              <a:ext uri="{FF2B5EF4-FFF2-40B4-BE49-F238E27FC236}">
                <a16:creationId xmlns:a16="http://schemas.microsoft.com/office/drawing/2014/main" id="{C9FA74F7-AE3A-47D4-B777-0EC5E8B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5433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2FE117-A53F-4943-A046-F659A73C30AD}"/>
              </a:ext>
            </a:extLst>
          </p:cNvPr>
          <p:cNvSpPr/>
          <p:nvPr/>
        </p:nvSpPr>
        <p:spPr>
          <a:xfrm>
            <a:off x="571500" y="37719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4ACCCE5-D8EB-48A8-AD48-40A51D9B9E69}"/>
              </a:ext>
            </a:extLst>
          </p:cNvPr>
          <p:cNvSpPr/>
          <p:nvPr/>
        </p:nvSpPr>
        <p:spPr>
          <a:xfrm>
            <a:off x="5562600" y="36195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7AC786-F74E-40B3-AE68-B5E43DA8F7DE}"/>
              </a:ext>
            </a:extLst>
          </p:cNvPr>
          <p:cNvSpPr txBox="1"/>
          <p:nvPr/>
        </p:nvSpPr>
        <p:spPr>
          <a:xfrm>
            <a:off x="1099863" y="3063107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5D18B-BC52-4172-8DEE-72ADDA22DC89}"/>
              </a:ext>
            </a:extLst>
          </p:cNvPr>
          <p:cNvSpPr txBox="1"/>
          <p:nvPr/>
        </p:nvSpPr>
        <p:spPr>
          <a:xfrm>
            <a:off x="5294751" y="2933700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9A6900-310C-4A24-BBF8-22609422E9C4}"/>
              </a:ext>
            </a:extLst>
          </p:cNvPr>
          <p:cNvSpPr/>
          <p:nvPr/>
        </p:nvSpPr>
        <p:spPr>
          <a:xfrm rot="10800000">
            <a:off x="1835846" y="1965631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80230-06A1-45D3-97F2-DC1F956B889C}"/>
              </a:ext>
            </a:extLst>
          </p:cNvPr>
          <p:cNvCxnSpPr>
            <a:cxnSpLocks/>
          </p:cNvCxnSpPr>
          <p:nvPr/>
        </p:nvCxnSpPr>
        <p:spPr>
          <a:xfrm flipH="1">
            <a:off x="3198535" y="4953000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/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/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074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609600" y="2348174"/>
                <a:ext cx="16840200" cy="78511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chemeClr val="bg1">
                        <a:lumMod val="75000"/>
                      </a:schemeClr>
                    </a:solidFill>
                    <a:latin typeface="Goudy Old Style" panose="02020502050305020303" pitchFamily="18" charset="0"/>
                  </a:rPr>
                  <a:t>The Multi-Armed Bandit* (MAB) setup.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7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chemeClr val="bg1">
                        <a:lumMod val="75000"/>
                      </a:schemeClr>
                    </a:solidFill>
                    <a:latin typeface="Goudy Old Style" panose="02020502050305020303" pitchFamily="18" charset="0"/>
                  </a:rPr>
                  <a:t>A Fundamental Tradeoff.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chemeClr val="bg1">
                      <a:lumMod val="7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solidFill>
                      <a:schemeClr val="bg1">
                        <a:lumMod val="75000"/>
                      </a:schemeClr>
                    </a:solidFill>
                    <a:latin typeface="Goudy Old Style" panose="02020502050305020303" pitchFamily="18" charset="0"/>
                  </a:rPr>
                  <a:t>Mathematical Notations and Concepts</a:t>
                </a:r>
                <a:r>
                  <a:rPr lang="en-US" sz="3600" spc="-25" dirty="0">
                    <a:solidFill>
                      <a:schemeClr val="bg1">
                        <a:lumMod val="75000"/>
                      </a:schemeClr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Policies for Multi-Armed Bandit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-greedy policy.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Upper Confidence Bound policy.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Policy gradient.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2500" spc="-25" dirty="0">
                    <a:solidFill>
                      <a:schemeClr val="bg1">
                        <a:lumMod val="75000"/>
                      </a:schemeClr>
                    </a:solidFill>
                    <a:latin typeface="Goudy Old Style" panose="02020502050305020303" pitchFamily="18" charset="0"/>
                  </a:rPr>
                  <a:t>*PLEASE NOTE: Multi-Armed Bandit by default means the “simple Multi-Armed Bandit” and NOT “contextual Multi-Armed Bandit”.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§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348174"/>
                <a:ext cx="16840200" cy="7851124"/>
              </a:xfrm>
              <a:prstGeom prst="rect">
                <a:avLst/>
              </a:prstGeom>
              <a:blipFill>
                <a:blip r:embed="rId4"/>
                <a:stretch>
                  <a:fillRect l="-1520" t="-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2331129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9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i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A confusing attribute about the algorithm name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Greedy is synonymous to exploitation. So logically it is intuitive to think that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greedy means: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2032952-F388-46FF-A337-C6315D6F3A17}"/>
              </a:ext>
            </a:extLst>
          </p:cNvPr>
          <p:cNvSpPr/>
          <p:nvPr/>
        </p:nvSpPr>
        <p:spPr>
          <a:xfrm>
            <a:off x="838103" y="3276600"/>
            <a:ext cx="914497" cy="2301240"/>
          </a:xfrm>
          <a:custGeom>
            <a:avLst/>
            <a:gdLst>
              <a:gd name="connsiteX0" fmla="*/ 914497 w 914497"/>
              <a:gd name="connsiteY0" fmla="*/ 0 h 2301240"/>
              <a:gd name="connsiteX1" fmla="*/ 97 w 914497"/>
              <a:gd name="connsiteY1" fmla="*/ 1005840 h 2301240"/>
              <a:gd name="connsiteX2" fmla="*/ 868777 w 914497"/>
              <a:gd name="connsiteY2" fmla="*/ 2301240 h 230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97" h="2301240">
                <a:moveTo>
                  <a:pt x="914497" y="0"/>
                </a:moveTo>
                <a:cubicBezTo>
                  <a:pt x="461107" y="311150"/>
                  <a:pt x="7717" y="622300"/>
                  <a:pt x="97" y="1005840"/>
                </a:cubicBezTo>
                <a:cubicBezTo>
                  <a:pt x="-7523" y="1389380"/>
                  <a:pt x="430627" y="1845310"/>
                  <a:pt x="868777" y="2301240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3E97DB-D813-48CC-BDED-3C35DC6367AF}"/>
              </a:ext>
            </a:extLst>
          </p:cNvPr>
          <p:cNvSpPr/>
          <p:nvPr/>
        </p:nvSpPr>
        <p:spPr>
          <a:xfrm>
            <a:off x="838103" y="3848100"/>
            <a:ext cx="914497" cy="2301240"/>
          </a:xfrm>
          <a:custGeom>
            <a:avLst/>
            <a:gdLst>
              <a:gd name="connsiteX0" fmla="*/ 914497 w 914497"/>
              <a:gd name="connsiteY0" fmla="*/ 0 h 2301240"/>
              <a:gd name="connsiteX1" fmla="*/ 97 w 914497"/>
              <a:gd name="connsiteY1" fmla="*/ 1005840 h 2301240"/>
              <a:gd name="connsiteX2" fmla="*/ 868777 w 914497"/>
              <a:gd name="connsiteY2" fmla="*/ 2301240 h 230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97" h="2301240">
                <a:moveTo>
                  <a:pt x="914497" y="0"/>
                </a:moveTo>
                <a:cubicBezTo>
                  <a:pt x="461107" y="311150"/>
                  <a:pt x="7717" y="622300"/>
                  <a:pt x="97" y="1005840"/>
                </a:cubicBezTo>
                <a:cubicBezTo>
                  <a:pt x="-7523" y="1389380"/>
                  <a:pt x="430627" y="1845310"/>
                  <a:pt x="868777" y="2301240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5C9C4-E051-4E42-AE3E-453CF909B29D}"/>
              </a:ext>
            </a:extLst>
          </p:cNvPr>
          <p:cNvSpPr txBox="1"/>
          <p:nvPr/>
        </p:nvSpPr>
        <p:spPr>
          <a:xfrm rot="16200000">
            <a:off x="-966223" y="4276179"/>
            <a:ext cx="2657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Interchanged</a:t>
            </a:r>
          </a:p>
        </p:txBody>
      </p:sp>
    </p:spTree>
    <p:extLst>
      <p:ext uri="{BB962C8B-B14F-4D97-AF65-F5344CB8AC3E}">
        <p14:creationId xmlns:p14="http://schemas.microsoft.com/office/powerpoint/2010/main" val="787243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221EF0F-ABA4-47FA-93DD-73E5C04B8AB0}"/>
              </a:ext>
            </a:extLst>
          </p:cNvPr>
          <p:cNvSpPr txBox="1"/>
          <p:nvPr/>
        </p:nvSpPr>
        <p:spPr>
          <a:xfrm>
            <a:off x="11241505" y="5837981"/>
            <a:ext cx="6513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This is NOT a pseudocode. Refer </a:t>
            </a:r>
            <a:r>
              <a:rPr lang="en-US" sz="3000" dirty="0">
                <a:solidFill>
                  <a:srgbClr val="00B050"/>
                </a:solidFill>
              </a:rPr>
              <a:t>page 32</a:t>
            </a:r>
            <a:r>
              <a:rPr lang="en-US" sz="3000" dirty="0">
                <a:solidFill>
                  <a:srgbClr val="FF0000"/>
                </a:solidFill>
              </a:rPr>
              <a:t> of “the book” for the pseudocode. </a:t>
            </a:r>
          </a:p>
        </p:txBody>
      </p:sp>
    </p:spTree>
    <p:extLst>
      <p:ext uri="{BB962C8B-B14F-4D97-AF65-F5344CB8AC3E}">
        <p14:creationId xmlns:p14="http://schemas.microsoft.com/office/powerpoint/2010/main" val="1312606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4BDFA-339C-4172-B43D-DAE9477BC8A9}"/>
              </a:ext>
            </a:extLst>
          </p:cNvPr>
          <p:cNvSpPr/>
          <p:nvPr/>
        </p:nvSpPr>
        <p:spPr>
          <a:xfrm>
            <a:off x="6553200" y="4838700"/>
            <a:ext cx="8382000" cy="609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E8573-5846-4B1E-A8D4-F1F6BDBCAE05}"/>
                  </a:ext>
                </a:extLst>
              </p:cNvPr>
              <p:cNvSpPr txBox="1"/>
              <p:nvPr/>
            </p:nvSpPr>
            <p:spPr>
              <a:xfrm>
                <a:off x="8175459" y="4218801"/>
                <a:ext cx="54643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𝑢𝑛𝑖𝑓𝑜𝑟𝑚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E8573-5846-4B1E-A8D4-F1F6BDBCA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459" y="4218801"/>
                <a:ext cx="546434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52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 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(Exploration step)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             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(Exploitation step)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8B0109-4494-446E-BA61-66D043445AD1}"/>
              </a:ext>
            </a:extLst>
          </p:cNvPr>
          <p:cNvSpPr/>
          <p:nvPr/>
        </p:nvSpPr>
        <p:spPr>
          <a:xfrm>
            <a:off x="1828800" y="5753100"/>
            <a:ext cx="1752600" cy="5334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89358C-0FB8-40F5-B2DF-1FEF72B964B8}"/>
              </a:ext>
            </a:extLst>
          </p:cNvPr>
          <p:cNvCxnSpPr>
            <a:cxnSpLocks/>
          </p:cNvCxnSpPr>
          <p:nvPr/>
        </p:nvCxnSpPr>
        <p:spPr>
          <a:xfrm flipH="1">
            <a:off x="7010400" y="5753100"/>
            <a:ext cx="60198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F9DEBF-1D65-4FFB-9C24-4FCC84BC4C63}"/>
              </a:ext>
            </a:extLst>
          </p:cNvPr>
          <p:cNvCxnSpPr>
            <a:cxnSpLocks/>
          </p:cNvCxnSpPr>
          <p:nvPr/>
        </p:nvCxnSpPr>
        <p:spPr>
          <a:xfrm flipV="1">
            <a:off x="7010400" y="5753100"/>
            <a:ext cx="0" cy="228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4DDEDE-D492-4F23-B5B8-46E5ED84A36C}"/>
              </a:ext>
            </a:extLst>
          </p:cNvPr>
          <p:cNvCxnSpPr>
            <a:cxnSpLocks/>
          </p:cNvCxnSpPr>
          <p:nvPr/>
        </p:nvCxnSpPr>
        <p:spPr>
          <a:xfrm flipV="1">
            <a:off x="8686800" y="5753100"/>
            <a:ext cx="0" cy="228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D074C6-06D5-487A-9B97-C8DDF14342E1}"/>
              </a:ext>
            </a:extLst>
          </p:cNvPr>
          <p:cNvCxnSpPr>
            <a:cxnSpLocks/>
          </p:cNvCxnSpPr>
          <p:nvPr/>
        </p:nvCxnSpPr>
        <p:spPr>
          <a:xfrm flipV="1">
            <a:off x="13030200" y="5753100"/>
            <a:ext cx="0" cy="228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36B01A-9A0B-4D61-B59A-9DB92146313F}"/>
                  </a:ext>
                </a:extLst>
              </p:cNvPr>
              <p:cNvSpPr txBox="1"/>
              <p:nvPr/>
            </p:nvSpPr>
            <p:spPr>
              <a:xfrm>
                <a:off x="7704219" y="5221069"/>
                <a:ext cx="308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36B01A-9A0B-4D61-B59A-9DB921463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219" y="5221069"/>
                <a:ext cx="30881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A3887B-3E31-45CA-8E88-7B04283C66E3}"/>
                  </a:ext>
                </a:extLst>
              </p:cNvPr>
              <p:cNvSpPr txBox="1"/>
              <p:nvPr/>
            </p:nvSpPr>
            <p:spPr>
              <a:xfrm>
                <a:off x="10447419" y="5221069"/>
                <a:ext cx="14498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A3887B-3E31-45CA-8E88-7B04283C6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419" y="5221069"/>
                <a:ext cx="144980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9A02B8D-D669-4CA6-A0B5-6FA438402E71}"/>
              </a:ext>
            </a:extLst>
          </p:cNvPr>
          <p:cNvSpPr txBox="1"/>
          <p:nvPr/>
        </p:nvSpPr>
        <p:spPr>
          <a:xfrm>
            <a:off x="7190752" y="5788067"/>
            <a:ext cx="1399915" cy="55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Explore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C00C83-A15E-458E-A8BC-AD6AAE24C3F0}"/>
              </a:ext>
            </a:extLst>
          </p:cNvPr>
          <p:cNvSpPr txBox="1"/>
          <p:nvPr/>
        </p:nvSpPr>
        <p:spPr>
          <a:xfrm>
            <a:off x="10351927" y="5796508"/>
            <a:ext cx="1399915" cy="55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Exploit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80BB38-C3A3-4C61-BB71-39FF7B1566E7}"/>
              </a:ext>
            </a:extLst>
          </p:cNvPr>
          <p:cNvCxnSpPr>
            <a:cxnSpLocks/>
          </p:cNvCxnSpPr>
          <p:nvPr/>
        </p:nvCxnSpPr>
        <p:spPr>
          <a:xfrm>
            <a:off x="8305800" y="5372100"/>
            <a:ext cx="0" cy="381000"/>
          </a:xfrm>
          <a:prstGeom prst="line">
            <a:avLst/>
          </a:prstGeom>
          <a:ln w="254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5EE07E-5222-4ED3-9EC2-CEB1E3F5EB25}"/>
                  </a:ext>
                </a:extLst>
              </p:cNvPr>
              <p:cNvSpPr txBox="1"/>
              <p:nvPr/>
            </p:nvSpPr>
            <p:spPr>
              <a:xfrm>
                <a:off x="8321842" y="5122001"/>
                <a:ext cx="6697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5EE07E-5222-4ED3-9EC2-CEB1E3F5E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842" y="5122001"/>
                <a:ext cx="66975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445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 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(Exploration step)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             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(Exploitation step)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FD011EA-6017-49BD-82F8-3D88E9C433D9}"/>
              </a:ext>
            </a:extLst>
          </p:cNvPr>
          <p:cNvSpPr/>
          <p:nvPr/>
        </p:nvSpPr>
        <p:spPr>
          <a:xfrm>
            <a:off x="9563100" y="6134100"/>
            <a:ext cx="723900" cy="6858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F13A05-CA8C-47DF-9BA2-D1EEB8C23CDC}"/>
                  </a:ext>
                </a:extLst>
              </p:cNvPr>
              <p:cNvSpPr txBox="1"/>
              <p:nvPr/>
            </p:nvSpPr>
            <p:spPr>
              <a:xfrm>
                <a:off x="10619874" y="5416666"/>
                <a:ext cx="824764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olidFill>
                      <a:srgbClr val="FF0000"/>
                    </a:solidFill>
                  </a:rPr>
                  <a:t>The set of all actions, </a:t>
                </a:r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F13A05-CA8C-47DF-9BA2-D1EEB8C23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874" y="5416666"/>
                <a:ext cx="8247648" cy="553998"/>
              </a:xfrm>
              <a:prstGeom prst="rect">
                <a:avLst/>
              </a:prstGeom>
              <a:blipFill>
                <a:blip r:embed="rId6"/>
                <a:stretch>
                  <a:fillRect l="-1700" t="-133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499A268-9D90-42FA-9B2C-BE008B806501}"/>
              </a:ext>
            </a:extLst>
          </p:cNvPr>
          <p:cNvSpPr/>
          <p:nvPr/>
        </p:nvSpPr>
        <p:spPr>
          <a:xfrm>
            <a:off x="9849853" y="5693665"/>
            <a:ext cx="770021" cy="402335"/>
          </a:xfrm>
          <a:custGeom>
            <a:avLst/>
            <a:gdLst>
              <a:gd name="connsiteX0" fmla="*/ 770021 w 770021"/>
              <a:gd name="connsiteY0" fmla="*/ 33367 h 402335"/>
              <a:gd name="connsiteX1" fmla="*/ 465221 w 770021"/>
              <a:gd name="connsiteY1" fmla="*/ 17324 h 402335"/>
              <a:gd name="connsiteX2" fmla="*/ 272715 w 770021"/>
              <a:gd name="connsiteY2" fmla="*/ 33367 h 402335"/>
              <a:gd name="connsiteX3" fmla="*/ 0 w 770021"/>
              <a:gd name="connsiteY3" fmla="*/ 402335 h 40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021" h="402335">
                <a:moveTo>
                  <a:pt x="770021" y="33367"/>
                </a:moveTo>
                <a:cubicBezTo>
                  <a:pt x="659063" y="25345"/>
                  <a:pt x="548105" y="17324"/>
                  <a:pt x="465221" y="17324"/>
                </a:cubicBezTo>
                <a:cubicBezTo>
                  <a:pt x="382337" y="17324"/>
                  <a:pt x="350252" y="-30801"/>
                  <a:pt x="272715" y="33367"/>
                </a:cubicBezTo>
                <a:cubicBezTo>
                  <a:pt x="195178" y="97535"/>
                  <a:pt x="97589" y="249935"/>
                  <a:pt x="0" y="402335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794F8B1-ED26-462F-9200-2CF19973B4DB}"/>
              </a:ext>
            </a:extLst>
          </p:cNvPr>
          <p:cNvSpPr/>
          <p:nvPr/>
        </p:nvSpPr>
        <p:spPr>
          <a:xfrm rot="527471">
            <a:off x="7636732" y="5643080"/>
            <a:ext cx="994611" cy="360644"/>
          </a:xfrm>
          <a:custGeom>
            <a:avLst/>
            <a:gdLst>
              <a:gd name="connsiteX0" fmla="*/ 0 w 994611"/>
              <a:gd name="connsiteY0" fmla="*/ 7718 h 360644"/>
              <a:gd name="connsiteX1" fmla="*/ 417095 w 994611"/>
              <a:gd name="connsiteY1" fmla="*/ 7718 h 360644"/>
              <a:gd name="connsiteX2" fmla="*/ 770021 w 994611"/>
              <a:gd name="connsiteY2" fmla="*/ 87929 h 360644"/>
              <a:gd name="connsiteX3" fmla="*/ 994611 w 994611"/>
              <a:gd name="connsiteY3" fmla="*/ 360644 h 36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611" h="360644">
                <a:moveTo>
                  <a:pt x="0" y="7718"/>
                </a:moveTo>
                <a:cubicBezTo>
                  <a:pt x="144379" y="1033"/>
                  <a:pt x="288758" y="-5651"/>
                  <a:pt x="417095" y="7718"/>
                </a:cubicBezTo>
                <a:cubicBezTo>
                  <a:pt x="545432" y="21087"/>
                  <a:pt x="673768" y="29108"/>
                  <a:pt x="770021" y="87929"/>
                </a:cubicBezTo>
                <a:cubicBezTo>
                  <a:pt x="866274" y="146750"/>
                  <a:pt x="930442" y="253697"/>
                  <a:pt x="994611" y="360644"/>
                </a:cubicBezTo>
              </a:path>
            </a:pathLst>
          </a:custGeom>
          <a:noFill/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F5AC87-57A6-4C1C-B9A5-56F28B242B32}"/>
                  </a:ext>
                </a:extLst>
              </p:cNvPr>
              <p:cNvSpPr txBox="1"/>
              <p:nvPr/>
            </p:nvSpPr>
            <p:spPr>
              <a:xfrm>
                <a:off x="1663707" y="5292195"/>
                <a:ext cx="62263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𝑟𝑎𝑛𝑑𝑖𝑛𝑡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F5AC87-57A6-4C1C-B9A5-56F28B242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07" y="5292195"/>
                <a:ext cx="622634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06BA3B-1892-4CA1-B887-F1E5BDCAB501}"/>
              </a:ext>
            </a:extLst>
          </p:cNvPr>
          <p:cNvSpPr/>
          <p:nvPr/>
        </p:nvSpPr>
        <p:spPr>
          <a:xfrm>
            <a:off x="2438400" y="6126459"/>
            <a:ext cx="7848600" cy="685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56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 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(Exploration step)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             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(Exploitation step)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65F58-7643-4AC5-88FE-F5A0FAD1B2A7}"/>
              </a:ext>
            </a:extLst>
          </p:cNvPr>
          <p:cNvSpPr/>
          <p:nvPr/>
        </p:nvSpPr>
        <p:spPr>
          <a:xfrm>
            <a:off x="2514600" y="6990166"/>
            <a:ext cx="3733800" cy="74027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E3E4F7-BFF2-4A66-B143-FD9A93281545}"/>
              </a:ext>
            </a:extLst>
          </p:cNvPr>
          <p:cNvSpPr txBox="1"/>
          <p:nvPr/>
        </p:nvSpPr>
        <p:spPr>
          <a:xfrm>
            <a:off x="2514600" y="7670084"/>
            <a:ext cx="9761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</a:rPr>
              <a:t>Choose the action with the highest sample average reward.</a:t>
            </a:r>
          </a:p>
        </p:txBody>
      </p:sp>
    </p:spTree>
    <p:extLst>
      <p:ext uri="{BB962C8B-B14F-4D97-AF65-F5344CB8AC3E}">
        <p14:creationId xmlns:p14="http://schemas.microsoft.com/office/powerpoint/2010/main" val="1015490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  <a:endParaRPr lang="en-US" sz="3600" spc="-25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3600" b="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65F58-7643-4AC5-88FE-F5A0FAD1B2A7}"/>
              </a:ext>
            </a:extLst>
          </p:cNvPr>
          <p:cNvSpPr/>
          <p:nvPr/>
        </p:nvSpPr>
        <p:spPr>
          <a:xfrm>
            <a:off x="7848600" y="8001764"/>
            <a:ext cx="5943600" cy="62843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E3E4F7-BFF2-4A66-B143-FD9A93281545}"/>
              </a:ext>
            </a:extLst>
          </p:cNvPr>
          <p:cNvSpPr txBox="1"/>
          <p:nvPr/>
        </p:nvSpPr>
        <p:spPr>
          <a:xfrm>
            <a:off x="7848600" y="6976689"/>
            <a:ext cx="9761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</a:rPr>
              <a:t>In </a:t>
            </a:r>
            <a:r>
              <a:rPr lang="en-US" sz="3000" b="1" u="sng" dirty="0">
                <a:solidFill>
                  <a:srgbClr val="0070C0"/>
                </a:solidFill>
              </a:rPr>
              <a:t>real world</a:t>
            </a:r>
            <a:r>
              <a:rPr lang="en-US" sz="3000" dirty="0">
                <a:solidFill>
                  <a:srgbClr val="0070C0"/>
                </a:solidFill>
              </a:rPr>
              <a:t>, this step is not part of the agents policy; the environment will give a reward.</a:t>
            </a:r>
          </a:p>
        </p:txBody>
      </p:sp>
    </p:spTree>
    <p:extLst>
      <p:ext uri="{BB962C8B-B14F-4D97-AF65-F5344CB8AC3E}">
        <p14:creationId xmlns:p14="http://schemas.microsoft.com/office/powerpoint/2010/main" val="361883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  <a:endParaRPr lang="en-US" sz="3600" spc="-25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3600" b="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65F58-7643-4AC5-88FE-F5A0FAD1B2A7}"/>
              </a:ext>
            </a:extLst>
          </p:cNvPr>
          <p:cNvSpPr/>
          <p:nvPr/>
        </p:nvSpPr>
        <p:spPr>
          <a:xfrm>
            <a:off x="7848600" y="8024115"/>
            <a:ext cx="5943600" cy="62843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E3E4F7-BFF2-4A66-B143-FD9A93281545}"/>
                  </a:ext>
                </a:extLst>
              </p:cNvPr>
              <p:cNvSpPr txBox="1"/>
              <p:nvPr/>
            </p:nvSpPr>
            <p:spPr>
              <a:xfrm>
                <a:off x="7848600" y="6976689"/>
                <a:ext cx="9761621" cy="10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olidFill>
                      <a:srgbClr val="0070C0"/>
                    </a:solidFill>
                  </a:rPr>
                  <a:t>When we are trying to </a:t>
                </a:r>
                <a:r>
                  <a:rPr lang="en-US" sz="3000" b="1" dirty="0">
                    <a:solidFill>
                      <a:srgbClr val="0070C0"/>
                    </a:solidFill>
                  </a:rPr>
                  <a:t>simulate</a:t>
                </a:r>
                <a:r>
                  <a:rPr lang="en-US" sz="3000" dirty="0">
                    <a:solidFill>
                      <a:srgbClr val="0070C0"/>
                    </a:solidFill>
                  </a:rPr>
                  <a:t> the real world, we have to sample the reward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2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000" dirty="0">
                    <a:solidFill>
                      <a:srgbClr val="0070C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E3E4F7-BFF2-4A66-B143-FD9A93281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6976689"/>
                <a:ext cx="9761621" cy="1091261"/>
              </a:xfrm>
              <a:prstGeom prst="rect">
                <a:avLst/>
              </a:prstGeom>
              <a:blipFill>
                <a:blip r:embed="rId6"/>
                <a:stretch>
                  <a:fillRect l="-1499" t="-6704" b="-1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C1F5B5-F4AC-459B-B9F2-C9C7AFA331B1}"/>
                  </a:ext>
                </a:extLst>
              </p:cNvPr>
              <p:cNvSpPr txBox="1"/>
              <p:nvPr/>
            </p:nvSpPr>
            <p:spPr>
              <a:xfrm>
                <a:off x="7688179" y="8579360"/>
                <a:ext cx="10371221" cy="1024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8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000" dirty="0">
                    <a:solidFill>
                      <a:srgbClr val="0070C0"/>
                    </a:solidFill>
                  </a:rPr>
                  <a:t> is a distribution of discrete random variable, you can use </a:t>
                </a:r>
                <a:r>
                  <a:rPr lang="en-US" sz="3000" dirty="0" err="1">
                    <a:solidFill>
                      <a:srgbClr val="0070C0"/>
                    </a:solidFill>
                  </a:rPr>
                  <a:t>np.random.choice</a:t>
                </a:r>
                <a:r>
                  <a:rPr lang="en-US" sz="3000" dirty="0">
                    <a:solidFill>
                      <a:srgbClr val="0070C0"/>
                    </a:solidFill>
                  </a:rPr>
                  <a:t>(). Else, I taught you a way in previous lecture.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C1F5B5-F4AC-459B-B9F2-C9C7AFA33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179" y="8579360"/>
                <a:ext cx="10371221" cy="1024127"/>
              </a:xfrm>
              <a:prstGeom prst="rect">
                <a:avLst/>
              </a:prstGeom>
              <a:blipFill>
                <a:blip r:embed="rId7"/>
                <a:stretch>
                  <a:fillRect l="-1351" t="-8929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3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550647"/>
                <a:ext cx="9126625" cy="8774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Multi-Armed Bandit (MAB) setup is as follows: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set of available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actions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1,2,⋯,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has the 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The agent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does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any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1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decides its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2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receives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is generated by the environment.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goal of the agent is to maximize the expected total reward,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550647"/>
                <a:ext cx="9126625" cy="8774453"/>
              </a:xfrm>
              <a:prstGeom prst="rect">
                <a:avLst/>
              </a:prstGeom>
              <a:blipFill>
                <a:blip r:embed="rId4"/>
                <a:stretch>
                  <a:fillRect l="-3073" t="-2639" r="-1470" b="-27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</a:p>
        </p:txBody>
      </p:sp>
      <p:pic>
        <p:nvPicPr>
          <p:cNvPr id="28" name="Picture 4" descr="Jack Sparrow´s Black Pearl 3d model">
            <a:extLst>
              <a:ext uri="{FF2B5EF4-FFF2-40B4-BE49-F238E27FC236}">
                <a16:creationId xmlns:a16="http://schemas.microsoft.com/office/drawing/2014/main" id="{070D4760-0E3A-4309-A963-92ED2981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19500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ack Sparrow | Disney Heroes: Battle Mode Wiki | Fandom">
            <a:extLst>
              <a:ext uri="{FF2B5EF4-FFF2-40B4-BE49-F238E27FC236}">
                <a16:creationId xmlns:a16="http://schemas.microsoft.com/office/drawing/2014/main" id="{C9FA74F7-AE3A-47D4-B777-0EC5E8B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5433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2FE117-A53F-4943-A046-F659A73C30AD}"/>
              </a:ext>
            </a:extLst>
          </p:cNvPr>
          <p:cNvSpPr/>
          <p:nvPr/>
        </p:nvSpPr>
        <p:spPr>
          <a:xfrm>
            <a:off x="571500" y="37719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4ACCCE5-D8EB-48A8-AD48-40A51D9B9E69}"/>
              </a:ext>
            </a:extLst>
          </p:cNvPr>
          <p:cNvSpPr/>
          <p:nvPr/>
        </p:nvSpPr>
        <p:spPr>
          <a:xfrm>
            <a:off x="5562600" y="36195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7AC786-F74E-40B3-AE68-B5E43DA8F7DE}"/>
              </a:ext>
            </a:extLst>
          </p:cNvPr>
          <p:cNvSpPr txBox="1"/>
          <p:nvPr/>
        </p:nvSpPr>
        <p:spPr>
          <a:xfrm>
            <a:off x="1099863" y="3063107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5D18B-BC52-4172-8DEE-72ADDA22DC89}"/>
              </a:ext>
            </a:extLst>
          </p:cNvPr>
          <p:cNvSpPr txBox="1"/>
          <p:nvPr/>
        </p:nvSpPr>
        <p:spPr>
          <a:xfrm>
            <a:off x="5294751" y="2933700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9A6900-310C-4A24-BBF8-22609422E9C4}"/>
              </a:ext>
            </a:extLst>
          </p:cNvPr>
          <p:cNvSpPr/>
          <p:nvPr/>
        </p:nvSpPr>
        <p:spPr>
          <a:xfrm rot="10800000">
            <a:off x="1835846" y="1965631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80230-06A1-45D3-97F2-DC1F956B889C}"/>
              </a:ext>
            </a:extLst>
          </p:cNvPr>
          <p:cNvCxnSpPr>
            <a:cxnSpLocks/>
          </p:cNvCxnSpPr>
          <p:nvPr/>
        </p:nvCxnSpPr>
        <p:spPr>
          <a:xfrm flipH="1">
            <a:off x="3198535" y="4953000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/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/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424A41F-8BC6-4BC4-8EFF-33AD37740DC4}"/>
              </a:ext>
            </a:extLst>
          </p:cNvPr>
          <p:cNvSpPr/>
          <p:nvPr/>
        </p:nvSpPr>
        <p:spPr>
          <a:xfrm>
            <a:off x="1889760" y="6111240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F0488F-7906-469A-96C0-0A4687571019}"/>
                  </a:ext>
                </a:extLst>
              </p:cNvPr>
              <p:cNvSpPr txBox="1"/>
              <p:nvPr/>
            </p:nvSpPr>
            <p:spPr>
              <a:xfrm>
                <a:off x="3835718" y="7387694"/>
                <a:ext cx="7471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F0488F-7906-469A-96C0-0A4687571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718" y="7387694"/>
                <a:ext cx="747192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861BFBD-4C45-4D74-B33F-FC46C66F5B7F}"/>
              </a:ext>
            </a:extLst>
          </p:cNvPr>
          <p:cNvSpPr/>
          <p:nvPr/>
        </p:nvSpPr>
        <p:spPr>
          <a:xfrm>
            <a:off x="1524000" y="5585148"/>
            <a:ext cx="6041620" cy="2455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Summing Junction 40">
            <a:extLst>
              <a:ext uri="{FF2B5EF4-FFF2-40B4-BE49-F238E27FC236}">
                <a16:creationId xmlns:a16="http://schemas.microsoft.com/office/drawing/2014/main" id="{4C02210B-537C-476F-B5A2-16C90B2062B4}"/>
              </a:ext>
            </a:extLst>
          </p:cNvPr>
          <p:cNvSpPr/>
          <p:nvPr/>
        </p:nvSpPr>
        <p:spPr>
          <a:xfrm>
            <a:off x="3352800" y="6362700"/>
            <a:ext cx="1941951" cy="1860204"/>
          </a:xfrm>
          <a:prstGeom prst="flowChartSummingJunction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720B31-0FFF-45CB-872F-C2FF79190040}"/>
              </a:ext>
            </a:extLst>
          </p:cNvPr>
          <p:cNvSpPr txBox="1"/>
          <p:nvPr/>
        </p:nvSpPr>
        <p:spPr>
          <a:xfrm>
            <a:off x="634790" y="8601567"/>
            <a:ext cx="741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There is no observation in MAB setup.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40371-4299-4388-87F2-72BA3E290798}"/>
              </a:ext>
            </a:extLst>
          </p:cNvPr>
          <p:cNvSpPr/>
          <p:nvPr/>
        </p:nvSpPr>
        <p:spPr>
          <a:xfrm>
            <a:off x="10744200" y="5143500"/>
            <a:ext cx="5804342" cy="626410"/>
          </a:xfrm>
          <a:prstGeom prst="roundRect">
            <a:avLst>
              <a:gd name="adj" fmla="val 3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7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u="none" strike="noStrike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  <a:endParaRPr lang="en-US" sz="3600" spc="-25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3600" b="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C1F5B5-F4AC-459B-B9F2-C9C7AFA331B1}"/>
              </a:ext>
            </a:extLst>
          </p:cNvPr>
          <p:cNvSpPr txBox="1"/>
          <p:nvPr/>
        </p:nvSpPr>
        <p:spPr>
          <a:xfrm>
            <a:off x="7565620" y="8805312"/>
            <a:ext cx="2827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</a:rPr>
              <a:t>Refer to slide 23.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C7498B-D291-4B08-9909-99A5E4BE4B7B}"/>
              </a:ext>
            </a:extLst>
          </p:cNvPr>
          <p:cNvSpPr/>
          <p:nvPr/>
        </p:nvSpPr>
        <p:spPr>
          <a:xfrm>
            <a:off x="2035342" y="9359310"/>
            <a:ext cx="14119058" cy="69569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35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u="none" strike="noStrike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  <a:endParaRPr lang="en-US" sz="3600" spc="-25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sz="3600" b="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C1F5B5-F4AC-459B-B9F2-C9C7AFA331B1}"/>
              </a:ext>
            </a:extLst>
          </p:cNvPr>
          <p:cNvSpPr txBox="1"/>
          <p:nvPr/>
        </p:nvSpPr>
        <p:spPr>
          <a:xfrm>
            <a:off x="7565620" y="8805312"/>
            <a:ext cx="2827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</a:rPr>
              <a:t>Refer to slide 23.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8BF108-4704-4B2D-A5F5-D06EC08858B5}"/>
              </a:ext>
            </a:extLst>
          </p:cNvPr>
          <p:cNvSpPr/>
          <p:nvPr/>
        </p:nvSpPr>
        <p:spPr>
          <a:xfrm>
            <a:off x="4995611" y="6743700"/>
            <a:ext cx="1600200" cy="10668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7E8E2C-E18B-42FB-BF86-8B27C004AB9A}"/>
              </a:ext>
            </a:extLst>
          </p:cNvPr>
          <p:cNvSpPr/>
          <p:nvPr/>
        </p:nvSpPr>
        <p:spPr>
          <a:xfrm>
            <a:off x="3505200" y="9082311"/>
            <a:ext cx="1600200" cy="10668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760E68-6956-4CF0-A36F-2DF7669FA2B2}"/>
              </a:ext>
            </a:extLst>
          </p:cNvPr>
          <p:cNvCxnSpPr>
            <a:cxnSpLocks/>
          </p:cNvCxnSpPr>
          <p:nvPr/>
        </p:nvCxnSpPr>
        <p:spPr>
          <a:xfrm flipH="1">
            <a:off x="6595811" y="6667500"/>
            <a:ext cx="4148389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3E4A08-8259-43DF-A770-9610AFE0BD26}"/>
              </a:ext>
            </a:extLst>
          </p:cNvPr>
          <p:cNvCxnSpPr>
            <a:cxnSpLocks/>
          </p:cNvCxnSpPr>
          <p:nvPr/>
        </p:nvCxnSpPr>
        <p:spPr>
          <a:xfrm flipH="1">
            <a:off x="4876800" y="6667500"/>
            <a:ext cx="5867400" cy="24822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595FB4-4350-43BB-AC92-07849D1143B6}"/>
              </a:ext>
            </a:extLst>
          </p:cNvPr>
          <p:cNvSpPr txBox="1"/>
          <p:nvPr/>
        </p:nvSpPr>
        <p:spPr>
          <a:xfrm>
            <a:off x="10753222" y="5523663"/>
            <a:ext cx="73061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IMPORTANT: This policy uses the estimate of the action-value to make decisions. Such policies are called </a:t>
            </a:r>
            <a:r>
              <a:rPr lang="en-US" sz="3600" b="1" dirty="0">
                <a:solidFill>
                  <a:srgbClr val="0070C0"/>
                </a:solidFill>
              </a:rPr>
              <a:t>“Value function” based policy</a:t>
            </a:r>
            <a:r>
              <a:rPr lang="en-US" sz="36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528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u="none" strike="noStrike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practice,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not a constant. Rather it varies with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high in the beginning to explore more.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increases, the agent has a good idea above the action-value of all the arms.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decreases as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increases.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can choose our own custom strategy to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but a common strategy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p>
                          <m:sSup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136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u="none" strike="noStrike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practice,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not a constant. Rather it varies with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high in the beginning to explore more.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increases, the agent has a good idea above the action-value of all the arms.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decreases as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increases.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can choose our own custom strategy to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but a common strategy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p>
                          <m:sSup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This is similar to the decreases in step-size during training ML/DL models.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54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u="none" strike="noStrike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we discussed a little while before, there is a need to balance exploration and exploitation.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decide this “balance” using a probability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elaborate: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Exploit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a probability of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practice,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not a constant. Rather it varies with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high in the beginning to explore more.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increases, the agent has a good idea above the action-value of all the arms.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decreases as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increases.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can choose our own custom strategy to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but a common strategy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p>
                          <m:sSup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Even though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Greedy policy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works very well in practice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with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there is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no theoretical proof of sublinear regret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with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 r="-252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631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implement this algorithm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must ensure that the rewards are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If not, them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shift and scale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𝑙𝑛</m:t>
                                    </m:r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525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implement this algorithm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must ensure that the rewards are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If not, them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shift and scale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𝑙𝑛</m:t>
                                    </m:r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DC08D90-B425-4C15-A24F-42F26F19AB7D}"/>
              </a:ext>
            </a:extLst>
          </p:cNvPr>
          <p:cNvSpPr/>
          <p:nvPr/>
        </p:nvSpPr>
        <p:spPr>
          <a:xfrm>
            <a:off x="5257800" y="3596640"/>
            <a:ext cx="1338011" cy="10668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2746C1-2771-4643-AA56-7F7249EA4FD2}"/>
              </a:ext>
            </a:extLst>
          </p:cNvPr>
          <p:cNvSpPr/>
          <p:nvPr/>
        </p:nvSpPr>
        <p:spPr>
          <a:xfrm>
            <a:off x="3336006" y="5970501"/>
            <a:ext cx="1600200" cy="10668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CB4337-27FE-476C-8428-D92BD827D135}"/>
              </a:ext>
            </a:extLst>
          </p:cNvPr>
          <p:cNvCxnSpPr>
            <a:cxnSpLocks/>
            <a:endCxn id="9" idx="5"/>
          </p:cNvCxnSpPr>
          <p:nvPr/>
        </p:nvCxnSpPr>
        <p:spPr>
          <a:xfrm flipH="1" flipV="1">
            <a:off x="6399864" y="4507211"/>
            <a:ext cx="4048558" cy="332477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F467DD-120A-4FAF-97B0-CC63A7C4FE0C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6835688"/>
            <a:ext cx="5714456" cy="9991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EAEF51-5265-41F2-83C4-5076C07FC71F}"/>
                  </a:ext>
                </a:extLst>
              </p:cNvPr>
              <p:cNvSpPr txBox="1"/>
              <p:nvPr/>
            </p:nvSpPr>
            <p:spPr>
              <a:xfrm>
                <a:off x="10497870" y="7053345"/>
                <a:ext cx="73061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</a:rPr>
                  <a:t>Just like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</a:rPr>
                  <a:t>Greedy policy, this policy also uses the estimate of the action-value to make decisions. Hence, it is a 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“Value function” based policy</a:t>
                </a:r>
                <a:r>
                  <a:rPr lang="en-US" sz="3600" dirty="0">
                    <a:solidFill>
                      <a:srgbClr val="0070C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EAEF51-5265-41F2-83C4-5076C07FC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70" y="7053345"/>
                <a:ext cx="7306178" cy="2308324"/>
              </a:xfrm>
              <a:prstGeom prst="rect">
                <a:avLst/>
              </a:prstGeom>
              <a:blipFill>
                <a:blip r:embed="rId5"/>
                <a:stretch>
                  <a:fillRect l="-2502" t="-3958" r="-2002" b="-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685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implement this algorithm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must ensure that the rewards are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If not, them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shift and scale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𝑙𝑛</m:t>
                                    </m:r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4FCEA5-711A-4E49-A426-038BB3F0ED2A}"/>
              </a:ext>
            </a:extLst>
          </p:cNvPr>
          <p:cNvSpPr/>
          <p:nvPr/>
        </p:nvSpPr>
        <p:spPr>
          <a:xfrm>
            <a:off x="1741571" y="4795650"/>
            <a:ext cx="14119058" cy="210045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E0B11C-EE1F-49CF-B455-3EBDB019F17D}"/>
                  </a:ext>
                </a:extLst>
              </p:cNvPr>
              <p:cNvSpPr txBox="1"/>
              <p:nvPr/>
            </p:nvSpPr>
            <p:spPr>
              <a:xfrm>
                <a:off x="9725526" y="6896100"/>
                <a:ext cx="457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</a:rPr>
                  <a:t>These steps are same as </a:t>
                </a:r>
                <a14:m>
                  <m:oMath xmlns:m="http://schemas.openxmlformats.org/officeDocument/2006/math">
                    <m:r>
                      <a:rPr lang="en-US" sz="36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</a:rPr>
                  <a:t>Greedy policy.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E0B11C-EE1F-49CF-B455-3EBDB019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526" y="6896100"/>
                <a:ext cx="4572000" cy="1200329"/>
              </a:xfrm>
              <a:prstGeom prst="rect">
                <a:avLst/>
              </a:prstGeom>
              <a:blipFill>
                <a:blip r:embed="rId5"/>
                <a:stretch>
                  <a:fillRect l="-4000" t="-7614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537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implement this algorithm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must ensure that the rewards are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If not, them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shift and scale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𝑙𝑛</m:t>
                                    </m:r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4FCEA5-711A-4E49-A426-038BB3F0ED2A}"/>
              </a:ext>
            </a:extLst>
          </p:cNvPr>
          <p:cNvSpPr/>
          <p:nvPr/>
        </p:nvSpPr>
        <p:spPr>
          <a:xfrm>
            <a:off x="2514600" y="3543300"/>
            <a:ext cx="3962400" cy="1066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E0B11C-EE1F-49CF-B455-3EBDB019F17D}"/>
                  </a:ext>
                </a:extLst>
              </p:cNvPr>
              <p:cNvSpPr txBox="1"/>
              <p:nvPr/>
            </p:nvSpPr>
            <p:spPr>
              <a:xfrm>
                <a:off x="3886200" y="7718965"/>
                <a:ext cx="8915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</a:rPr>
                  <a:t>The first part of this formula also resembles the exploitation step of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</a:rPr>
                  <a:t>Greedy policy.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E0B11C-EE1F-49CF-B455-3EBDB019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7718965"/>
                <a:ext cx="8915400" cy="1200329"/>
              </a:xfrm>
              <a:prstGeom prst="rect">
                <a:avLst/>
              </a:prstGeom>
              <a:blipFill>
                <a:blip r:embed="rId5"/>
                <a:stretch>
                  <a:fillRect l="-2120" t="-7614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A184BE-FF8F-4FA8-8F25-F999A734938B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4495800" y="4610100"/>
            <a:ext cx="3848100" cy="310886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831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implement this algorithm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must ensure that the rewards are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If not, them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shift and scale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𝑙𝑛</m:t>
                                    </m:r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4FCEA5-711A-4E49-A426-038BB3F0ED2A}"/>
              </a:ext>
            </a:extLst>
          </p:cNvPr>
          <p:cNvSpPr/>
          <p:nvPr/>
        </p:nvSpPr>
        <p:spPr>
          <a:xfrm>
            <a:off x="6934200" y="3321858"/>
            <a:ext cx="1638300" cy="134907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0B11C-EE1F-49CF-B455-3EBDB019F17D}"/>
              </a:ext>
            </a:extLst>
          </p:cNvPr>
          <p:cNvSpPr txBox="1"/>
          <p:nvPr/>
        </p:nvSpPr>
        <p:spPr>
          <a:xfrm>
            <a:off x="6553200" y="7983865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What on earth is this weirdness!!! </a:t>
            </a:r>
          </a:p>
        </p:txBody>
      </p:sp>
      <p:pic>
        <p:nvPicPr>
          <p:cNvPr id="1026" name="Picture 2" descr="Picture Whatsapp Shocked Emoji Download HD PNG Image">
            <a:extLst>
              <a:ext uri="{FF2B5EF4-FFF2-40B4-BE49-F238E27FC236}">
                <a16:creationId xmlns:a16="http://schemas.microsoft.com/office/drawing/2014/main" id="{F19FC338-915E-46BD-9554-AB479464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520" y="70878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7091E7-0748-4B17-8EBF-3F49D34AFF2F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7753350" y="4670934"/>
            <a:ext cx="3257550" cy="331293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97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550647"/>
                <a:ext cx="9126625" cy="8774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Multi-Armed Bandit (MAB) setup is as follows: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set of available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actions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1,2,⋯,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has the 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The agent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does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any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1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decides its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2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receives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is generated by the environment.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goal of the agent is to maximize the expected total reward,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550647"/>
                <a:ext cx="9126625" cy="8774453"/>
              </a:xfrm>
              <a:prstGeom prst="rect">
                <a:avLst/>
              </a:prstGeom>
              <a:blipFill>
                <a:blip r:embed="rId4"/>
                <a:stretch>
                  <a:fillRect l="-3073" t="-2639" r="-1470" b="-27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</a:p>
        </p:txBody>
      </p:sp>
      <p:pic>
        <p:nvPicPr>
          <p:cNvPr id="28" name="Picture 4" descr="Jack Sparrow´s Black Pearl 3d model">
            <a:extLst>
              <a:ext uri="{FF2B5EF4-FFF2-40B4-BE49-F238E27FC236}">
                <a16:creationId xmlns:a16="http://schemas.microsoft.com/office/drawing/2014/main" id="{070D4760-0E3A-4309-A963-92ED2981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19500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ack Sparrow | Disney Heroes: Battle Mode Wiki | Fandom">
            <a:extLst>
              <a:ext uri="{FF2B5EF4-FFF2-40B4-BE49-F238E27FC236}">
                <a16:creationId xmlns:a16="http://schemas.microsoft.com/office/drawing/2014/main" id="{C9FA74F7-AE3A-47D4-B777-0EC5E8B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5433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2FE117-A53F-4943-A046-F659A73C30AD}"/>
              </a:ext>
            </a:extLst>
          </p:cNvPr>
          <p:cNvSpPr/>
          <p:nvPr/>
        </p:nvSpPr>
        <p:spPr>
          <a:xfrm>
            <a:off x="571500" y="37719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4ACCCE5-D8EB-48A8-AD48-40A51D9B9E69}"/>
              </a:ext>
            </a:extLst>
          </p:cNvPr>
          <p:cNvSpPr/>
          <p:nvPr/>
        </p:nvSpPr>
        <p:spPr>
          <a:xfrm>
            <a:off x="5562600" y="36195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7AC786-F74E-40B3-AE68-B5E43DA8F7DE}"/>
              </a:ext>
            </a:extLst>
          </p:cNvPr>
          <p:cNvSpPr txBox="1"/>
          <p:nvPr/>
        </p:nvSpPr>
        <p:spPr>
          <a:xfrm>
            <a:off x="1099863" y="3063107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5D18B-BC52-4172-8DEE-72ADDA22DC89}"/>
              </a:ext>
            </a:extLst>
          </p:cNvPr>
          <p:cNvSpPr txBox="1"/>
          <p:nvPr/>
        </p:nvSpPr>
        <p:spPr>
          <a:xfrm>
            <a:off x="5294751" y="2933700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9A6900-310C-4A24-BBF8-22609422E9C4}"/>
              </a:ext>
            </a:extLst>
          </p:cNvPr>
          <p:cNvSpPr/>
          <p:nvPr/>
        </p:nvSpPr>
        <p:spPr>
          <a:xfrm rot="10800000">
            <a:off x="1835846" y="1965631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80230-06A1-45D3-97F2-DC1F956B889C}"/>
              </a:ext>
            </a:extLst>
          </p:cNvPr>
          <p:cNvCxnSpPr>
            <a:cxnSpLocks/>
          </p:cNvCxnSpPr>
          <p:nvPr/>
        </p:nvCxnSpPr>
        <p:spPr>
          <a:xfrm flipH="1">
            <a:off x="3198535" y="4953000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/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/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5F7463-03BF-4563-B280-7B122FFFFF7E}"/>
              </a:ext>
            </a:extLst>
          </p:cNvPr>
          <p:cNvSpPr/>
          <p:nvPr/>
        </p:nvSpPr>
        <p:spPr>
          <a:xfrm>
            <a:off x="10744200" y="5945493"/>
            <a:ext cx="7162800" cy="1242060"/>
          </a:xfrm>
          <a:prstGeom prst="roundRect">
            <a:avLst>
              <a:gd name="adj" fmla="val 1948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E5F0E-5343-4217-B0EF-09961A5EB4AD}"/>
              </a:ext>
            </a:extLst>
          </p:cNvPr>
          <p:cNvSpPr txBox="1"/>
          <p:nvPr/>
        </p:nvSpPr>
        <p:spPr>
          <a:xfrm>
            <a:off x="431325" y="7383959"/>
            <a:ext cx="7989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IMPORTANT: The agent </a:t>
            </a:r>
            <a:r>
              <a:rPr lang="en-US" sz="3600" b="1" dirty="0">
                <a:solidFill>
                  <a:srgbClr val="FF0000"/>
                </a:solidFill>
                <a:latin typeface="Goudy Old Style" panose="02020502050305020303" pitchFamily="18" charset="0"/>
              </a:rPr>
              <a:t>does not </a:t>
            </a:r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get to see</a:t>
            </a:r>
            <a:r>
              <a:rPr lang="en-US" sz="3600" b="1" dirty="0">
                <a:solidFill>
                  <a:srgbClr val="FF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the reward of those actions that it did not take.</a:t>
            </a:r>
          </a:p>
        </p:txBody>
      </p:sp>
    </p:spTree>
    <p:extLst>
      <p:ext uri="{BB962C8B-B14F-4D97-AF65-F5344CB8AC3E}">
        <p14:creationId xmlns:p14="http://schemas.microsoft.com/office/powerpoint/2010/main" val="1089467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implement this algorithm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must ensure that the rewards are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If not, them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shift and scale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𝑙𝑛</m:t>
                                    </m:r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4FCEA5-711A-4E49-A426-038BB3F0ED2A}"/>
              </a:ext>
            </a:extLst>
          </p:cNvPr>
          <p:cNvSpPr/>
          <p:nvPr/>
        </p:nvSpPr>
        <p:spPr>
          <a:xfrm>
            <a:off x="7064664" y="3321858"/>
            <a:ext cx="1241136" cy="134907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0B11C-EE1F-49CF-B455-3EBDB019F17D}"/>
              </a:ext>
            </a:extLst>
          </p:cNvPr>
          <p:cNvSpPr txBox="1"/>
          <p:nvPr/>
        </p:nvSpPr>
        <p:spPr>
          <a:xfrm>
            <a:off x="2514600" y="7201865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This component is responsible for </a:t>
            </a:r>
            <a:r>
              <a:rPr lang="en-US" sz="3600" b="1" dirty="0">
                <a:solidFill>
                  <a:srgbClr val="0070C0"/>
                </a:solidFill>
              </a:rPr>
              <a:t>exploitation</a:t>
            </a:r>
            <a:r>
              <a:rPr lang="en-US" sz="36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7AA405-E3CC-491E-968A-E6DD539F7479}"/>
              </a:ext>
            </a:extLst>
          </p:cNvPr>
          <p:cNvSpPr/>
          <p:nvPr/>
        </p:nvSpPr>
        <p:spPr>
          <a:xfrm>
            <a:off x="5312065" y="3335895"/>
            <a:ext cx="1241135" cy="134907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FF28AE-51F8-4682-9A53-1C5E1DECA311}"/>
              </a:ext>
            </a:extLst>
          </p:cNvPr>
          <p:cNvSpPr txBox="1"/>
          <p:nvPr/>
        </p:nvSpPr>
        <p:spPr>
          <a:xfrm>
            <a:off x="8115300" y="7187828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This component is responsible for </a:t>
            </a:r>
            <a:r>
              <a:rPr lang="en-US" sz="3600" b="1" dirty="0">
                <a:solidFill>
                  <a:srgbClr val="0070C0"/>
                </a:solidFill>
              </a:rPr>
              <a:t>exploration</a:t>
            </a:r>
            <a:r>
              <a:rPr lang="en-US" sz="3600" dirty="0">
                <a:solidFill>
                  <a:srgbClr val="0070C0"/>
                </a:solidFill>
              </a:rPr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5EFCD6-77FE-42A5-AA78-BDA737B60024}"/>
              </a:ext>
            </a:extLst>
          </p:cNvPr>
          <p:cNvCxnSpPr/>
          <p:nvPr/>
        </p:nvCxnSpPr>
        <p:spPr>
          <a:xfrm flipH="1">
            <a:off x="4343400" y="4684971"/>
            <a:ext cx="1619250" cy="266832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F28F35-5F5C-4835-A58B-CD80B482D82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685232" y="4670934"/>
            <a:ext cx="2160733" cy="268236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9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implement this algorithm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must ensure that the rewards are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If not, them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shift and scale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𝑙𝑛</m:t>
                                    </m:r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 spc="-25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based on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4FCEA5-711A-4E49-A426-038BB3F0ED2A}"/>
              </a:ext>
            </a:extLst>
          </p:cNvPr>
          <p:cNvSpPr/>
          <p:nvPr/>
        </p:nvSpPr>
        <p:spPr>
          <a:xfrm>
            <a:off x="7565620" y="3619500"/>
            <a:ext cx="740180" cy="4572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FF28AE-51F8-4682-9A53-1C5E1DECA311}"/>
              </a:ext>
            </a:extLst>
          </p:cNvPr>
          <p:cNvSpPr txBox="1"/>
          <p:nvPr/>
        </p:nvSpPr>
        <p:spPr>
          <a:xfrm>
            <a:off x="10621817" y="2552700"/>
            <a:ext cx="3703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Just FYI, this is natural logarithm.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F28F35-5F5C-4835-A58B-CD80B482D82B}"/>
              </a:ext>
            </a:extLst>
          </p:cNvPr>
          <p:cNvCxnSpPr>
            <a:cxnSpLocks/>
          </p:cNvCxnSpPr>
          <p:nvPr/>
        </p:nvCxnSpPr>
        <p:spPr>
          <a:xfrm>
            <a:off x="8325853" y="4293475"/>
            <a:ext cx="1961147" cy="323396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8A64A5-BC52-4264-A687-0FBAC20B4A7B}"/>
                  </a:ext>
                </a:extLst>
              </p:cNvPr>
              <p:cNvSpPr txBox="1"/>
              <p:nvPr/>
            </p:nvSpPr>
            <p:spPr>
              <a:xfrm>
                <a:off x="2922154" y="7527439"/>
                <a:ext cx="1483244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rgbClr val="0070C0"/>
                    </a:solidFill>
                  </a:rPr>
                  <a:t> is low, then action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</a:rPr>
                  <a:t> has not been selected much by the policy. So, by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rgbClr val="0070C0"/>
                    </a:solidFill>
                  </a:rPr>
                  <a:t> in the denominator, UCB policy explores those actions more that has not been explored much before.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8A64A5-BC52-4264-A687-0FBAC20B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54" y="7527439"/>
                <a:ext cx="14832446" cy="1754326"/>
              </a:xfrm>
              <a:prstGeom prst="rect">
                <a:avLst/>
              </a:prstGeom>
              <a:blipFill>
                <a:blip r:embed="rId5"/>
                <a:stretch>
                  <a:fillRect l="-1233" t="-5556" b="-1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0DF48B-A24B-475E-97F1-554CC5053240}"/>
              </a:ext>
            </a:extLst>
          </p:cNvPr>
          <p:cNvSpPr/>
          <p:nvPr/>
        </p:nvSpPr>
        <p:spPr>
          <a:xfrm>
            <a:off x="7406083" y="4141075"/>
            <a:ext cx="919770" cy="4572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4A298B-A8A3-43E6-B6FC-AE33B154B79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8305800" y="3152865"/>
            <a:ext cx="2316017" cy="69523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138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344846"/>
            <a:ext cx="89154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i="1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i="1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d>
                                        <m:d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the following few slides, we do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partial derivation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the above formula.</a:t>
                </a:r>
              </a:p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will use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warehouse routing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example to aid our understanding.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  <a:blipFill>
                <a:blip r:embed="rId4"/>
                <a:stretch>
                  <a:fillRect l="-1286" r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9EA4F3-2223-4EBB-8E90-06BE9AA3106C}"/>
              </a:ext>
            </a:extLst>
          </p:cNvPr>
          <p:cNvSpPr/>
          <p:nvPr/>
        </p:nvSpPr>
        <p:spPr>
          <a:xfrm>
            <a:off x="381000" y="2171700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D0E813B-EF62-4ED1-8A0C-42F1A40C8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623" y="6085175"/>
            <a:ext cx="1981200" cy="1246215"/>
          </a:xfrm>
          <a:prstGeom prst="rect">
            <a:avLst/>
          </a:prstGeom>
        </p:spPr>
      </p:pic>
      <p:pic>
        <p:nvPicPr>
          <p:cNvPr id="36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F9E33C1E-AA5A-4C22-ABA2-6E1C2D9B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243" y="2925228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4E33AF6-8207-44D5-8997-8993D237E8A4}"/>
              </a:ext>
            </a:extLst>
          </p:cNvPr>
          <p:cNvSpPr txBox="1"/>
          <p:nvPr/>
        </p:nvSpPr>
        <p:spPr>
          <a:xfrm>
            <a:off x="6624474" y="2147626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E5A0F0A-6B3E-41B6-9EFC-C5D79D168519}"/>
              </a:ext>
            </a:extLst>
          </p:cNvPr>
          <p:cNvSpPr/>
          <p:nvPr/>
        </p:nvSpPr>
        <p:spPr>
          <a:xfrm rot="233536">
            <a:off x="984723" y="3633526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25B8325-634C-45E5-BB92-C1C5D523D0DF}"/>
              </a:ext>
            </a:extLst>
          </p:cNvPr>
          <p:cNvSpPr/>
          <p:nvPr/>
        </p:nvSpPr>
        <p:spPr>
          <a:xfrm rot="2731137">
            <a:off x="2101724" y="3791812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1CF3D4A-5D37-4A1F-A1C0-A0A8E5248D12}"/>
              </a:ext>
            </a:extLst>
          </p:cNvPr>
          <p:cNvSpPr/>
          <p:nvPr/>
        </p:nvSpPr>
        <p:spPr>
          <a:xfrm>
            <a:off x="2902223" y="4502206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C57AAB-F691-4342-929A-34D673FF9574}"/>
                  </a:ext>
                </a:extLst>
              </p:cNvPr>
              <p:cNvSpPr txBox="1"/>
              <p:nvPr/>
            </p:nvSpPr>
            <p:spPr>
              <a:xfrm>
                <a:off x="646528" y="2692138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C57AAB-F691-4342-929A-34D673FF9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8" y="2692138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630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Wave 46">
            <a:extLst>
              <a:ext uri="{FF2B5EF4-FFF2-40B4-BE49-F238E27FC236}">
                <a16:creationId xmlns:a16="http://schemas.microsoft.com/office/drawing/2014/main" id="{3DC9479D-F77C-40FF-B0C0-04BF6C39CECC}"/>
              </a:ext>
            </a:extLst>
          </p:cNvPr>
          <p:cNvSpPr/>
          <p:nvPr/>
        </p:nvSpPr>
        <p:spPr>
          <a:xfrm>
            <a:off x="756123" y="2334712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D1449F2-B029-45E9-AAA3-1449AFF2D7B1}"/>
                  </a:ext>
                </a:extLst>
              </p:cNvPr>
              <p:cNvSpPr/>
              <p:nvPr/>
            </p:nvSpPr>
            <p:spPr>
              <a:xfrm>
                <a:off x="979891" y="491950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D1449F2-B029-45E9-AAA3-1449AFF2D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91" y="4919503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4D34934-2F18-4B14-9A52-9B172A03F64E}"/>
                  </a:ext>
                </a:extLst>
              </p:cNvPr>
              <p:cNvSpPr/>
              <p:nvPr/>
            </p:nvSpPr>
            <p:spPr>
              <a:xfrm>
                <a:off x="2032191" y="5059945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4D34934-2F18-4B14-9A52-9B172A03F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191" y="5059945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CD745B2-111B-4714-B07E-C02A7E3EB1E0}"/>
                  </a:ext>
                </a:extLst>
              </p:cNvPr>
              <p:cNvSpPr/>
              <p:nvPr/>
            </p:nvSpPr>
            <p:spPr>
              <a:xfrm>
                <a:off x="6649719" y="53316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CD745B2-111B-4714-B07E-C02A7E3EB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19" y="5331639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31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344846"/>
            <a:ext cx="89154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agent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the three routes are shown using the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blue dots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  <a:blipFill>
                <a:blip r:embed="rId4"/>
                <a:stretch>
                  <a:fillRect l="-1286" t="-2141" r="-3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120FD7-C72E-421C-84E9-A97D3D267751}"/>
              </a:ext>
            </a:extLst>
          </p:cNvPr>
          <p:cNvCxnSpPr>
            <a:cxnSpLocks/>
          </p:cNvCxnSpPr>
          <p:nvPr/>
        </p:nvCxnSpPr>
        <p:spPr>
          <a:xfrm>
            <a:off x="1066800" y="7200900"/>
            <a:ext cx="75438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ED640A-702E-451E-B76A-800E6020DEA0}"/>
              </a:ext>
            </a:extLst>
          </p:cNvPr>
          <p:cNvCxnSpPr>
            <a:cxnSpLocks/>
          </p:cNvCxnSpPr>
          <p:nvPr/>
        </p:nvCxnSpPr>
        <p:spPr>
          <a:xfrm flipV="1">
            <a:off x="1066800" y="2334963"/>
            <a:ext cx="0" cy="486593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99F15E-CDCD-463B-BBF4-B586223DED33}"/>
              </a:ext>
            </a:extLst>
          </p:cNvPr>
          <p:cNvSpPr txBox="1"/>
          <p:nvPr/>
        </p:nvSpPr>
        <p:spPr>
          <a:xfrm>
            <a:off x="1620253" y="728888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BAA9E-4011-42D0-878E-E7FC611CE346}"/>
              </a:ext>
            </a:extLst>
          </p:cNvPr>
          <p:cNvSpPr txBox="1"/>
          <p:nvPr/>
        </p:nvSpPr>
        <p:spPr>
          <a:xfrm>
            <a:off x="4144824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D9E8E8-AABF-4D0C-A5A6-45A83FDF11B6}"/>
              </a:ext>
            </a:extLst>
          </p:cNvPr>
          <p:cNvSpPr txBox="1"/>
          <p:nvPr/>
        </p:nvSpPr>
        <p:spPr>
          <a:xfrm>
            <a:off x="6493280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32BDC3-57EE-43A6-8B1D-C059C896CDD0}"/>
              </a:ext>
            </a:extLst>
          </p:cNvPr>
          <p:cNvSpPr/>
          <p:nvPr/>
        </p:nvSpPr>
        <p:spPr>
          <a:xfrm>
            <a:off x="2161736" y="3603185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0B5634-8B18-4851-8B77-AAE1F564DB9A}"/>
              </a:ext>
            </a:extLst>
          </p:cNvPr>
          <p:cNvSpPr/>
          <p:nvPr/>
        </p:nvSpPr>
        <p:spPr>
          <a:xfrm>
            <a:off x="4602032" y="4767932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6AE3D2C-96F9-4BB6-AA82-E69243B5B167}"/>
              </a:ext>
            </a:extLst>
          </p:cNvPr>
          <p:cNvSpPr/>
          <p:nvPr/>
        </p:nvSpPr>
        <p:spPr>
          <a:xfrm>
            <a:off x="7110959" y="4346979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/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399CC2A-9AF0-4C51-90C5-57F529F30B13}"/>
              </a:ext>
            </a:extLst>
          </p:cNvPr>
          <p:cNvSpPr txBox="1"/>
          <p:nvPr/>
        </p:nvSpPr>
        <p:spPr>
          <a:xfrm rot="16200000">
            <a:off x="-166063" y="4340629"/>
            <a:ext cx="13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/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/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34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D41A27-B51D-4A89-8F04-C64BFCCAFB74}"/>
              </a:ext>
            </a:extLst>
          </p:cNvPr>
          <p:cNvCxnSpPr>
            <a:cxnSpLocks/>
          </p:cNvCxnSpPr>
          <p:nvPr/>
        </p:nvCxnSpPr>
        <p:spPr>
          <a:xfrm>
            <a:off x="2245381" y="3009900"/>
            <a:ext cx="0" cy="13879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C5F00E-380C-4920-87B8-CD1AA9CA71B7}"/>
              </a:ext>
            </a:extLst>
          </p:cNvPr>
          <p:cNvCxnSpPr>
            <a:cxnSpLocks/>
          </p:cNvCxnSpPr>
          <p:nvPr/>
        </p:nvCxnSpPr>
        <p:spPr>
          <a:xfrm>
            <a:off x="7202392" y="2552700"/>
            <a:ext cx="0" cy="2590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D5C8CF-FC33-4045-B2E7-6A7187CCCF25}"/>
              </a:ext>
            </a:extLst>
          </p:cNvPr>
          <p:cNvCxnSpPr>
            <a:cxnSpLocks/>
          </p:cNvCxnSpPr>
          <p:nvPr/>
        </p:nvCxnSpPr>
        <p:spPr>
          <a:xfrm>
            <a:off x="4663440" y="3603185"/>
            <a:ext cx="0" cy="19079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344846"/>
            <a:ext cx="89154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agent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the three routes are shown using the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blue dots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may not be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Rather it may lie in a certain </a:t>
                </a: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confidence interval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This confidence interval is shown using the </a:t>
                </a:r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red lines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upper and the lower bounds of the confidence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are denoted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respectively.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  <a:blipFill>
                <a:blip r:embed="rId4"/>
                <a:stretch>
                  <a:fillRect l="-1286" t="-2141" r="-3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120FD7-C72E-421C-84E9-A97D3D267751}"/>
              </a:ext>
            </a:extLst>
          </p:cNvPr>
          <p:cNvCxnSpPr>
            <a:cxnSpLocks/>
          </p:cNvCxnSpPr>
          <p:nvPr/>
        </p:nvCxnSpPr>
        <p:spPr>
          <a:xfrm>
            <a:off x="1066800" y="7200900"/>
            <a:ext cx="75438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ED640A-702E-451E-B76A-800E6020DEA0}"/>
              </a:ext>
            </a:extLst>
          </p:cNvPr>
          <p:cNvCxnSpPr>
            <a:cxnSpLocks/>
          </p:cNvCxnSpPr>
          <p:nvPr/>
        </p:nvCxnSpPr>
        <p:spPr>
          <a:xfrm flipV="1">
            <a:off x="1066800" y="2334963"/>
            <a:ext cx="0" cy="486593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99F15E-CDCD-463B-BBF4-B586223DED33}"/>
              </a:ext>
            </a:extLst>
          </p:cNvPr>
          <p:cNvSpPr txBox="1"/>
          <p:nvPr/>
        </p:nvSpPr>
        <p:spPr>
          <a:xfrm>
            <a:off x="1620253" y="728888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BAA9E-4011-42D0-878E-E7FC611CE346}"/>
              </a:ext>
            </a:extLst>
          </p:cNvPr>
          <p:cNvSpPr txBox="1"/>
          <p:nvPr/>
        </p:nvSpPr>
        <p:spPr>
          <a:xfrm>
            <a:off x="4144824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D9E8E8-AABF-4D0C-A5A6-45A83FDF11B6}"/>
              </a:ext>
            </a:extLst>
          </p:cNvPr>
          <p:cNvSpPr txBox="1"/>
          <p:nvPr/>
        </p:nvSpPr>
        <p:spPr>
          <a:xfrm>
            <a:off x="6493280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32BDC3-57EE-43A6-8B1D-C059C896CDD0}"/>
              </a:ext>
            </a:extLst>
          </p:cNvPr>
          <p:cNvSpPr/>
          <p:nvPr/>
        </p:nvSpPr>
        <p:spPr>
          <a:xfrm>
            <a:off x="2161736" y="3603185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0B5634-8B18-4851-8B77-AAE1F564DB9A}"/>
              </a:ext>
            </a:extLst>
          </p:cNvPr>
          <p:cNvSpPr/>
          <p:nvPr/>
        </p:nvSpPr>
        <p:spPr>
          <a:xfrm>
            <a:off x="4602032" y="4767932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6AE3D2C-96F9-4BB6-AA82-E69243B5B167}"/>
              </a:ext>
            </a:extLst>
          </p:cNvPr>
          <p:cNvSpPr/>
          <p:nvPr/>
        </p:nvSpPr>
        <p:spPr>
          <a:xfrm>
            <a:off x="7110959" y="4346979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/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399CC2A-9AF0-4C51-90C5-57F529F30B13}"/>
              </a:ext>
            </a:extLst>
          </p:cNvPr>
          <p:cNvSpPr txBox="1"/>
          <p:nvPr/>
        </p:nvSpPr>
        <p:spPr>
          <a:xfrm rot="16200000">
            <a:off x="-166063" y="4340629"/>
            <a:ext cx="13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/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/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73E150-9CBD-4794-91AF-DD021CE46131}"/>
              </a:ext>
            </a:extLst>
          </p:cNvPr>
          <p:cNvCxnSpPr>
            <a:cxnSpLocks/>
          </p:cNvCxnSpPr>
          <p:nvPr/>
        </p:nvCxnSpPr>
        <p:spPr>
          <a:xfrm flipH="1">
            <a:off x="2057400" y="4392078"/>
            <a:ext cx="3454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472D5B-38D7-4692-8F3F-79E049901293}"/>
              </a:ext>
            </a:extLst>
          </p:cNvPr>
          <p:cNvCxnSpPr>
            <a:cxnSpLocks/>
          </p:cNvCxnSpPr>
          <p:nvPr/>
        </p:nvCxnSpPr>
        <p:spPr>
          <a:xfrm flipH="1">
            <a:off x="2092981" y="3009900"/>
            <a:ext cx="3454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54F0D19-E0A8-4DBE-A870-D27B327DC16C}"/>
              </a:ext>
            </a:extLst>
          </p:cNvPr>
          <p:cNvCxnSpPr>
            <a:cxnSpLocks/>
          </p:cNvCxnSpPr>
          <p:nvPr/>
        </p:nvCxnSpPr>
        <p:spPr>
          <a:xfrm flipH="1">
            <a:off x="4526280" y="5524500"/>
            <a:ext cx="304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7553F7-AF2C-4D8D-A015-C885D207CBD5}"/>
              </a:ext>
            </a:extLst>
          </p:cNvPr>
          <p:cNvCxnSpPr>
            <a:cxnSpLocks/>
          </p:cNvCxnSpPr>
          <p:nvPr/>
        </p:nvCxnSpPr>
        <p:spPr>
          <a:xfrm flipH="1">
            <a:off x="4526280" y="3619500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808ED6-D5EF-4E3B-B7B8-2C04F6DA5BCB}"/>
              </a:ext>
            </a:extLst>
          </p:cNvPr>
          <p:cNvCxnSpPr>
            <a:cxnSpLocks/>
          </p:cNvCxnSpPr>
          <p:nvPr/>
        </p:nvCxnSpPr>
        <p:spPr>
          <a:xfrm flipH="1">
            <a:off x="7029683" y="2552700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A373AB-4460-4DAB-A11E-DFE862075D25}"/>
              </a:ext>
            </a:extLst>
          </p:cNvPr>
          <p:cNvCxnSpPr>
            <a:cxnSpLocks/>
          </p:cNvCxnSpPr>
          <p:nvPr/>
        </p:nvCxnSpPr>
        <p:spPr>
          <a:xfrm flipH="1">
            <a:off x="7013448" y="5155218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00E49E-77B0-4E8D-B631-2B9B5F888703}"/>
                  </a:ext>
                </a:extLst>
              </p:cNvPr>
              <p:cNvSpPr txBox="1"/>
              <p:nvPr/>
            </p:nvSpPr>
            <p:spPr>
              <a:xfrm>
                <a:off x="1849342" y="4404381"/>
                <a:ext cx="1068638" cy="569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00E49E-77B0-4E8D-B631-2B9B5F88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42" y="4404381"/>
                <a:ext cx="1068638" cy="5691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EE7AA3-9AD9-467F-AF9A-AC9428BE4551}"/>
                  </a:ext>
                </a:extLst>
              </p:cNvPr>
              <p:cNvSpPr txBox="1"/>
              <p:nvPr/>
            </p:nvSpPr>
            <p:spPr>
              <a:xfrm>
                <a:off x="4164670" y="5545416"/>
                <a:ext cx="1068638" cy="569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EE7AA3-9AD9-467F-AF9A-AC9428BE4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670" y="5545416"/>
                <a:ext cx="1068638" cy="5691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0E93EB-3DE3-4179-A6C7-A86CAA457CCD}"/>
                  </a:ext>
                </a:extLst>
              </p:cNvPr>
              <p:cNvSpPr txBox="1"/>
              <p:nvPr/>
            </p:nvSpPr>
            <p:spPr>
              <a:xfrm>
                <a:off x="6840782" y="5131782"/>
                <a:ext cx="1068638" cy="569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0E93EB-3DE3-4179-A6C7-A86CAA45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82" y="5131782"/>
                <a:ext cx="1068638" cy="5691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8AFEB0-718D-4AA1-A04D-D9DDF84F9112}"/>
                  </a:ext>
                </a:extLst>
              </p:cNvPr>
              <p:cNvSpPr txBox="1"/>
              <p:nvPr/>
            </p:nvSpPr>
            <p:spPr>
              <a:xfrm>
                <a:off x="1905912" y="2444115"/>
                <a:ext cx="101781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8AFEB0-718D-4AA1-A04D-D9DDF84F9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912" y="2444115"/>
                <a:ext cx="1017817" cy="553997"/>
              </a:xfrm>
              <a:prstGeom prst="rect">
                <a:avLst/>
              </a:prstGeom>
              <a:blipFill>
                <a:blip r:embed="rId11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6B5F51-8A96-462A-8A12-DE290BFCD6FA}"/>
                  </a:ext>
                </a:extLst>
              </p:cNvPr>
              <p:cNvSpPr txBox="1"/>
              <p:nvPr/>
            </p:nvSpPr>
            <p:spPr>
              <a:xfrm>
                <a:off x="4287857" y="3049187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6B5F51-8A96-462A-8A12-DE290BFC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57" y="3049187"/>
                <a:ext cx="1068638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9EB1FA-B8C2-427F-ADA3-B915BF055E5E}"/>
                  </a:ext>
                </a:extLst>
              </p:cNvPr>
              <p:cNvSpPr txBox="1"/>
              <p:nvPr/>
            </p:nvSpPr>
            <p:spPr>
              <a:xfrm>
                <a:off x="6778124" y="1980085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9EB1FA-B8C2-427F-ADA3-B915BF05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24" y="1980085"/>
                <a:ext cx="1068638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563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D41A27-B51D-4A89-8F04-C64BFCCAFB74}"/>
              </a:ext>
            </a:extLst>
          </p:cNvPr>
          <p:cNvCxnSpPr>
            <a:cxnSpLocks/>
          </p:cNvCxnSpPr>
          <p:nvPr/>
        </p:nvCxnSpPr>
        <p:spPr>
          <a:xfrm>
            <a:off x="2245381" y="3009900"/>
            <a:ext cx="0" cy="13879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C5F00E-380C-4920-87B8-CD1AA9CA71B7}"/>
              </a:ext>
            </a:extLst>
          </p:cNvPr>
          <p:cNvCxnSpPr>
            <a:cxnSpLocks/>
          </p:cNvCxnSpPr>
          <p:nvPr/>
        </p:nvCxnSpPr>
        <p:spPr>
          <a:xfrm>
            <a:off x="7202392" y="2552700"/>
            <a:ext cx="0" cy="2590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D5C8CF-FC33-4045-B2E7-6A7187CCCF25}"/>
              </a:ext>
            </a:extLst>
          </p:cNvPr>
          <p:cNvCxnSpPr>
            <a:cxnSpLocks/>
          </p:cNvCxnSpPr>
          <p:nvPr/>
        </p:nvCxnSpPr>
        <p:spPr>
          <a:xfrm>
            <a:off x="4663440" y="3603185"/>
            <a:ext cx="0" cy="19079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344846"/>
            <a:ext cx="89154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UCB policy works in the principle of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“optimism in face of uncertainty”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Hence, it chooses the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 has the maximum upper bound,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Even 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highest, UCB policy will not choose Route 1. Rather, it will choose Route 3 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highest.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  <a:blipFill>
                <a:blip r:embed="rId4"/>
                <a:stretch>
                  <a:fillRect l="-1286" t="-2141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120FD7-C72E-421C-84E9-A97D3D267751}"/>
              </a:ext>
            </a:extLst>
          </p:cNvPr>
          <p:cNvCxnSpPr>
            <a:cxnSpLocks/>
          </p:cNvCxnSpPr>
          <p:nvPr/>
        </p:nvCxnSpPr>
        <p:spPr>
          <a:xfrm>
            <a:off x="1066800" y="7200900"/>
            <a:ext cx="75438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ED640A-702E-451E-B76A-800E6020DEA0}"/>
              </a:ext>
            </a:extLst>
          </p:cNvPr>
          <p:cNvCxnSpPr>
            <a:cxnSpLocks/>
          </p:cNvCxnSpPr>
          <p:nvPr/>
        </p:nvCxnSpPr>
        <p:spPr>
          <a:xfrm flipV="1">
            <a:off x="1066800" y="2334963"/>
            <a:ext cx="0" cy="486593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99F15E-CDCD-463B-BBF4-B586223DED33}"/>
              </a:ext>
            </a:extLst>
          </p:cNvPr>
          <p:cNvSpPr txBox="1"/>
          <p:nvPr/>
        </p:nvSpPr>
        <p:spPr>
          <a:xfrm>
            <a:off x="1620253" y="728888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BAA9E-4011-42D0-878E-E7FC611CE346}"/>
              </a:ext>
            </a:extLst>
          </p:cNvPr>
          <p:cNvSpPr txBox="1"/>
          <p:nvPr/>
        </p:nvSpPr>
        <p:spPr>
          <a:xfrm>
            <a:off x="4144824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D9E8E8-AABF-4D0C-A5A6-45A83FDF11B6}"/>
              </a:ext>
            </a:extLst>
          </p:cNvPr>
          <p:cNvSpPr txBox="1"/>
          <p:nvPr/>
        </p:nvSpPr>
        <p:spPr>
          <a:xfrm>
            <a:off x="6493280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32BDC3-57EE-43A6-8B1D-C059C896CDD0}"/>
              </a:ext>
            </a:extLst>
          </p:cNvPr>
          <p:cNvSpPr/>
          <p:nvPr/>
        </p:nvSpPr>
        <p:spPr>
          <a:xfrm>
            <a:off x="2161736" y="3603185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0B5634-8B18-4851-8B77-AAE1F564DB9A}"/>
              </a:ext>
            </a:extLst>
          </p:cNvPr>
          <p:cNvSpPr/>
          <p:nvPr/>
        </p:nvSpPr>
        <p:spPr>
          <a:xfrm>
            <a:off x="4602032" y="4767932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6AE3D2C-96F9-4BB6-AA82-E69243B5B167}"/>
              </a:ext>
            </a:extLst>
          </p:cNvPr>
          <p:cNvSpPr/>
          <p:nvPr/>
        </p:nvSpPr>
        <p:spPr>
          <a:xfrm>
            <a:off x="7110959" y="4346979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/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399CC2A-9AF0-4C51-90C5-57F529F30B13}"/>
              </a:ext>
            </a:extLst>
          </p:cNvPr>
          <p:cNvSpPr txBox="1"/>
          <p:nvPr/>
        </p:nvSpPr>
        <p:spPr>
          <a:xfrm rot="16200000">
            <a:off x="-166063" y="4340629"/>
            <a:ext cx="13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/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/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73E150-9CBD-4794-91AF-DD021CE46131}"/>
              </a:ext>
            </a:extLst>
          </p:cNvPr>
          <p:cNvCxnSpPr>
            <a:cxnSpLocks/>
          </p:cNvCxnSpPr>
          <p:nvPr/>
        </p:nvCxnSpPr>
        <p:spPr>
          <a:xfrm flipH="1">
            <a:off x="2057400" y="4392078"/>
            <a:ext cx="3454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472D5B-38D7-4692-8F3F-79E049901293}"/>
              </a:ext>
            </a:extLst>
          </p:cNvPr>
          <p:cNvCxnSpPr>
            <a:cxnSpLocks/>
          </p:cNvCxnSpPr>
          <p:nvPr/>
        </p:nvCxnSpPr>
        <p:spPr>
          <a:xfrm flipH="1">
            <a:off x="2092981" y="3009900"/>
            <a:ext cx="3454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54F0D19-E0A8-4DBE-A870-D27B327DC16C}"/>
              </a:ext>
            </a:extLst>
          </p:cNvPr>
          <p:cNvCxnSpPr>
            <a:cxnSpLocks/>
          </p:cNvCxnSpPr>
          <p:nvPr/>
        </p:nvCxnSpPr>
        <p:spPr>
          <a:xfrm flipH="1">
            <a:off x="4526280" y="5524500"/>
            <a:ext cx="304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7553F7-AF2C-4D8D-A015-C885D207CBD5}"/>
              </a:ext>
            </a:extLst>
          </p:cNvPr>
          <p:cNvCxnSpPr>
            <a:cxnSpLocks/>
          </p:cNvCxnSpPr>
          <p:nvPr/>
        </p:nvCxnSpPr>
        <p:spPr>
          <a:xfrm flipH="1">
            <a:off x="4526280" y="3619500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808ED6-D5EF-4E3B-B7B8-2C04F6DA5BCB}"/>
              </a:ext>
            </a:extLst>
          </p:cNvPr>
          <p:cNvCxnSpPr>
            <a:cxnSpLocks/>
          </p:cNvCxnSpPr>
          <p:nvPr/>
        </p:nvCxnSpPr>
        <p:spPr>
          <a:xfrm flipH="1">
            <a:off x="7029683" y="2552700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A373AB-4460-4DAB-A11E-DFE862075D25}"/>
              </a:ext>
            </a:extLst>
          </p:cNvPr>
          <p:cNvCxnSpPr>
            <a:cxnSpLocks/>
          </p:cNvCxnSpPr>
          <p:nvPr/>
        </p:nvCxnSpPr>
        <p:spPr>
          <a:xfrm flipH="1">
            <a:off x="7013448" y="5155218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CD1F94-8934-454F-8B39-748EE9E84EA2}"/>
                  </a:ext>
                </a:extLst>
              </p:cNvPr>
              <p:cNvSpPr txBox="1"/>
              <p:nvPr/>
            </p:nvSpPr>
            <p:spPr>
              <a:xfrm>
                <a:off x="1905912" y="2444115"/>
                <a:ext cx="101781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CD1F94-8934-454F-8B39-748EE9E84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912" y="2444115"/>
                <a:ext cx="1017817" cy="553997"/>
              </a:xfrm>
              <a:prstGeom prst="rect">
                <a:avLst/>
              </a:prstGeom>
              <a:blipFill>
                <a:blip r:embed="rId8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013E83-CB98-49D6-8909-CD0CF1783DB2}"/>
                  </a:ext>
                </a:extLst>
              </p:cNvPr>
              <p:cNvSpPr txBox="1"/>
              <p:nvPr/>
            </p:nvSpPr>
            <p:spPr>
              <a:xfrm>
                <a:off x="4287857" y="3049187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013E83-CB98-49D6-8909-CD0CF178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57" y="3049187"/>
                <a:ext cx="106863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378F6F-C0BB-426F-B387-83FFF0E4EF8D}"/>
                  </a:ext>
                </a:extLst>
              </p:cNvPr>
              <p:cNvSpPr txBox="1"/>
              <p:nvPr/>
            </p:nvSpPr>
            <p:spPr>
              <a:xfrm>
                <a:off x="6778124" y="1980085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378F6F-C0BB-426F-B387-83FFF0E4E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24" y="1980085"/>
                <a:ext cx="106863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8159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D41A27-B51D-4A89-8F04-C64BFCCAFB74}"/>
              </a:ext>
            </a:extLst>
          </p:cNvPr>
          <p:cNvCxnSpPr>
            <a:cxnSpLocks/>
          </p:cNvCxnSpPr>
          <p:nvPr/>
        </p:nvCxnSpPr>
        <p:spPr>
          <a:xfrm>
            <a:off x="2245381" y="3009900"/>
            <a:ext cx="0" cy="13879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C5F00E-380C-4920-87B8-CD1AA9CA71B7}"/>
              </a:ext>
            </a:extLst>
          </p:cNvPr>
          <p:cNvCxnSpPr>
            <a:cxnSpLocks/>
          </p:cNvCxnSpPr>
          <p:nvPr/>
        </p:nvCxnSpPr>
        <p:spPr>
          <a:xfrm>
            <a:off x="7202392" y="2552700"/>
            <a:ext cx="0" cy="2590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D5C8CF-FC33-4045-B2E7-6A7187CCCF25}"/>
              </a:ext>
            </a:extLst>
          </p:cNvPr>
          <p:cNvCxnSpPr>
            <a:cxnSpLocks/>
          </p:cNvCxnSpPr>
          <p:nvPr/>
        </p:nvCxnSpPr>
        <p:spPr>
          <a:xfrm>
            <a:off x="4663440" y="3603185"/>
            <a:ext cx="0" cy="19079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344846"/>
            <a:ext cx="89154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UCB policy works in the principle of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“optimism in face of uncertainty”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Hence, it chooses the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 has the maximum upper bound,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Even 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highest, UCB policy will not choose Route 1. Rather, it will choose Route 3 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highest.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857250" lvl="1" indent="-4572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Then, the UCB policy chooses,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i="1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</a:t>
                </a: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sz="3600" b="1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?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  <a:blipFill>
                <a:blip r:embed="rId4"/>
                <a:stretch>
                  <a:fillRect l="-1286" t="-2141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120FD7-C72E-421C-84E9-A97D3D267751}"/>
              </a:ext>
            </a:extLst>
          </p:cNvPr>
          <p:cNvCxnSpPr>
            <a:cxnSpLocks/>
          </p:cNvCxnSpPr>
          <p:nvPr/>
        </p:nvCxnSpPr>
        <p:spPr>
          <a:xfrm>
            <a:off x="1066800" y="7200900"/>
            <a:ext cx="75438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ED640A-702E-451E-B76A-800E6020DEA0}"/>
              </a:ext>
            </a:extLst>
          </p:cNvPr>
          <p:cNvCxnSpPr>
            <a:cxnSpLocks/>
          </p:cNvCxnSpPr>
          <p:nvPr/>
        </p:nvCxnSpPr>
        <p:spPr>
          <a:xfrm flipV="1">
            <a:off x="1066800" y="2334963"/>
            <a:ext cx="0" cy="486593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99F15E-CDCD-463B-BBF4-B586223DED33}"/>
              </a:ext>
            </a:extLst>
          </p:cNvPr>
          <p:cNvSpPr txBox="1"/>
          <p:nvPr/>
        </p:nvSpPr>
        <p:spPr>
          <a:xfrm>
            <a:off x="1620253" y="728888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BAA9E-4011-42D0-878E-E7FC611CE346}"/>
              </a:ext>
            </a:extLst>
          </p:cNvPr>
          <p:cNvSpPr txBox="1"/>
          <p:nvPr/>
        </p:nvSpPr>
        <p:spPr>
          <a:xfrm>
            <a:off x="4144824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D9E8E8-AABF-4D0C-A5A6-45A83FDF11B6}"/>
              </a:ext>
            </a:extLst>
          </p:cNvPr>
          <p:cNvSpPr txBox="1"/>
          <p:nvPr/>
        </p:nvSpPr>
        <p:spPr>
          <a:xfrm>
            <a:off x="6493280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32BDC3-57EE-43A6-8B1D-C059C896CDD0}"/>
              </a:ext>
            </a:extLst>
          </p:cNvPr>
          <p:cNvSpPr/>
          <p:nvPr/>
        </p:nvSpPr>
        <p:spPr>
          <a:xfrm>
            <a:off x="2161736" y="3603185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0B5634-8B18-4851-8B77-AAE1F564DB9A}"/>
              </a:ext>
            </a:extLst>
          </p:cNvPr>
          <p:cNvSpPr/>
          <p:nvPr/>
        </p:nvSpPr>
        <p:spPr>
          <a:xfrm>
            <a:off x="4602032" y="4767932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6AE3D2C-96F9-4BB6-AA82-E69243B5B167}"/>
              </a:ext>
            </a:extLst>
          </p:cNvPr>
          <p:cNvSpPr/>
          <p:nvPr/>
        </p:nvSpPr>
        <p:spPr>
          <a:xfrm>
            <a:off x="7110959" y="4346979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/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399CC2A-9AF0-4C51-90C5-57F529F30B13}"/>
              </a:ext>
            </a:extLst>
          </p:cNvPr>
          <p:cNvSpPr txBox="1"/>
          <p:nvPr/>
        </p:nvSpPr>
        <p:spPr>
          <a:xfrm rot="16200000">
            <a:off x="-166063" y="4340629"/>
            <a:ext cx="13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/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/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73E150-9CBD-4794-91AF-DD021CE46131}"/>
              </a:ext>
            </a:extLst>
          </p:cNvPr>
          <p:cNvCxnSpPr>
            <a:cxnSpLocks/>
          </p:cNvCxnSpPr>
          <p:nvPr/>
        </p:nvCxnSpPr>
        <p:spPr>
          <a:xfrm flipH="1">
            <a:off x="2057400" y="4392078"/>
            <a:ext cx="3454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472D5B-38D7-4692-8F3F-79E049901293}"/>
              </a:ext>
            </a:extLst>
          </p:cNvPr>
          <p:cNvCxnSpPr>
            <a:cxnSpLocks/>
          </p:cNvCxnSpPr>
          <p:nvPr/>
        </p:nvCxnSpPr>
        <p:spPr>
          <a:xfrm flipH="1">
            <a:off x="2092981" y="3009900"/>
            <a:ext cx="3454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54F0D19-E0A8-4DBE-A870-D27B327DC16C}"/>
              </a:ext>
            </a:extLst>
          </p:cNvPr>
          <p:cNvCxnSpPr>
            <a:cxnSpLocks/>
          </p:cNvCxnSpPr>
          <p:nvPr/>
        </p:nvCxnSpPr>
        <p:spPr>
          <a:xfrm flipH="1">
            <a:off x="4526280" y="5524500"/>
            <a:ext cx="304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7553F7-AF2C-4D8D-A015-C885D207CBD5}"/>
              </a:ext>
            </a:extLst>
          </p:cNvPr>
          <p:cNvCxnSpPr>
            <a:cxnSpLocks/>
          </p:cNvCxnSpPr>
          <p:nvPr/>
        </p:nvCxnSpPr>
        <p:spPr>
          <a:xfrm flipH="1">
            <a:off x="4526280" y="3619500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808ED6-D5EF-4E3B-B7B8-2C04F6DA5BCB}"/>
              </a:ext>
            </a:extLst>
          </p:cNvPr>
          <p:cNvCxnSpPr>
            <a:cxnSpLocks/>
          </p:cNvCxnSpPr>
          <p:nvPr/>
        </p:nvCxnSpPr>
        <p:spPr>
          <a:xfrm flipH="1">
            <a:off x="7029683" y="2552700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A373AB-4460-4DAB-A11E-DFE862075D25}"/>
              </a:ext>
            </a:extLst>
          </p:cNvPr>
          <p:cNvCxnSpPr>
            <a:cxnSpLocks/>
          </p:cNvCxnSpPr>
          <p:nvPr/>
        </p:nvCxnSpPr>
        <p:spPr>
          <a:xfrm flipH="1">
            <a:off x="7013448" y="5155218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CD1F94-8934-454F-8B39-748EE9E84EA2}"/>
                  </a:ext>
                </a:extLst>
              </p:cNvPr>
              <p:cNvSpPr txBox="1"/>
              <p:nvPr/>
            </p:nvSpPr>
            <p:spPr>
              <a:xfrm>
                <a:off x="1905912" y="2444115"/>
                <a:ext cx="101781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CD1F94-8934-454F-8B39-748EE9E84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912" y="2444115"/>
                <a:ext cx="1017817" cy="553997"/>
              </a:xfrm>
              <a:prstGeom prst="rect">
                <a:avLst/>
              </a:prstGeom>
              <a:blipFill>
                <a:blip r:embed="rId8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013E83-CB98-49D6-8909-CD0CF1783DB2}"/>
                  </a:ext>
                </a:extLst>
              </p:cNvPr>
              <p:cNvSpPr txBox="1"/>
              <p:nvPr/>
            </p:nvSpPr>
            <p:spPr>
              <a:xfrm>
                <a:off x="4287857" y="3049187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013E83-CB98-49D6-8909-CD0CF178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57" y="3049187"/>
                <a:ext cx="106863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378F6F-C0BB-426F-B387-83FFF0E4EF8D}"/>
                  </a:ext>
                </a:extLst>
              </p:cNvPr>
              <p:cNvSpPr txBox="1"/>
              <p:nvPr/>
            </p:nvSpPr>
            <p:spPr>
              <a:xfrm>
                <a:off x="6778124" y="1980085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378F6F-C0BB-426F-B387-83FFF0E4E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24" y="1980085"/>
                <a:ext cx="106863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Brace 42">
            <a:extLst>
              <a:ext uri="{FF2B5EF4-FFF2-40B4-BE49-F238E27FC236}">
                <a16:creationId xmlns:a16="http://schemas.microsoft.com/office/drawing/2014/main" id="{37290221-5FF7-46EB-BFEC-FAE52E8F6361}"/>
              </a:ext>
            </a:extLst>
          </p:cNvPr>
          <p:cNvSpPr/>
          <p:nvPr/>
        </p:nvSpPr>
        <p:spPr>
          <a:xfrm rot="10800000">
            <a:off x="1767439" y="3009892"/>
            <a:ext cx="289961" cy="702583"/>
          </a:xfrm>
          <a:prstGeom prst="rightBrace">
            <a:avLst>
              <a:gd name="adj1" fmla="val 21298"/>
              <a:gd name="adj2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6B5C8D-3B53-48FD-90FF-36FD42F33A0A}"/>
                  </a:ext>
                </a:extLst>
              </p:cNvPr>
              <p:cNvSpPr txBox="1"/>
              <p:nvPr/>
            </p:nvSpPr>
            <p:spPr>
              <a:xfrm>
                <a:off x="807681" y="3055597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6B5C8D-3B53-48FD-90FF-36FD42F33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81" y="3055597"/>
                <a:ext cx="1068638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ight Brace 45">
            <a:extLst>
              <a:ext uri="{FF2B5EF4-FFF2-40B4-BE49-F238E27FC236}">
                <a16:creationId xmlns:a16="http://schemas.microsoft.com/office/drawing/2014/main" id="{347F26C6-E9BE-45DB-ACAD-CF1266EAFAF2}"/>
              </a:ext>
            </a:extLst>
          </p:cNvPr>
          <p:cNvSpPr/>
          <p:nvPr/>
        </p:nvSpPr>
        <p:spPr>
          <a:xfrm rot="10800000">
            <a:off x="4114801" y="3619500"/>
            <a:ext cx="361687" cy="1233764"/>
          </a:xfrm>
          <a:prstGeom prst="rightBrace">
            <a:avLst>
              <a:gd name="adj1" fmla="val 21298"/>
              <a:gd name="adj2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B80CD9-5207-4EC1-9B56-1CF211C3992C}"/>
                  </a:ext>
                </a:extLst>
              </p:cNvPr>
              <p:cNvSpPr txBox="1"/>
              <p:nvPr/>
            </p:nvSpPr>
            <p:spPr>
              <a:xfrm>
                <a:off x="3154782" y="3974890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B80CD9-5207-4EC1-9B56-1CF211C39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782" y="3974890"/>
                <a:ext cx="1068638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e 53">
            <a:extLst>
              <a:ext uri="{FF2B5EF4-FFF2-40B4-BE49-F238E27FC236}">
                <a16:creationId xmlns:a16="http://schemas.microsoft.com/office/drawing/2014/main" id="{7B06A2F5-5BB5-4FBC-ABB0-E279C09D75B8}"/>
              </a:ext>
            </a:extLst>
          </p:cNvPr>
          <p:cNvSpPr/>
          <p:nvPr/>
        </p:nvSpPr>
        <p:spPr>
          <a:xfrm rot="10800000">
            <a:off x="6637046" y="2552700"/>
            <a:ext cx="424819" cy="1839378"/>
          </a:xfrm>
          <a:prstGeom prst="rightBrace">
            <a:avLst>
              <a:gd name="adj1" fmla="val 21298"/>
              <a:gd name="adj2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096944-E692-4E24-89D8-3A6331AC7A8C}"/>
                  </a:ext>
                </a:extLst>
              </p:cNvPr>
              <p:cNvSpPr txBox="1"/>
              <p:nvPr/>
            </p:nvSpPr>
            <p:spPr>
              <a:xfrm>
                <a:off x="5753015" y="3021436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096944-E692-4E24-89D8-3A6331AC7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015" y="3021436"/>
                <a:ext cx="1068638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9699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D41A27-B51D-4A89-8F04-C64BFCCAFB74}"/>
              </a:ext>
            </a:extLst>
          </p:cNvPr>
          <p:cNvCxnSpPr>
            <a:cxnSpLocks/>
          </p:cNvCxnSpPr>
          <p:nvPr/>
        </p:nvCxnSpPr>
        <p:spPr>
          <a:xfrm>
            <a:off x="2245381" y="3009900"/>
            <a:ext cx="0" cy="13879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C5F00E-380C-4920-87B8-CD1AA9CA71B7}"/>
              </a:ext>
            </a:extLst>
          </p:cNvPr>
          <p:cNvCxnSpPr>
            <a:cxnSpLocks/>
          </p:cNvCxnSpPr>
          <p:nvPr/>
        </p:nvCxnSpPr>
        <p:spPr>
          <a:xfrm>
            <a:off x="7202392" y="2552700"/>
            <a:ext cx="0" cy="2590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D5C8CF-FC33-4045-B2E7-6A7187CCCF25}"/>
              </a:ext>
            </a:extLst>
          </p:cNvPr>
          <p:cNvCxnSpPr>
            <a:cxnSpLocks/>
          </p:cNvCxnSpPr>
          <p:nvPr/>
        </p:nvCxnSpPr>
        <p:spPr>
          <a:xfrm>
            <a:off x="4663440" y="3603185"/>
            <a:ext cx="0" cy="19079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20" y="1344846"/>
            <a:ext cx="89154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should be chosen such that the probability the action-value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more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less than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1" y="1513816"/>
                <a:ext cx="8534400" cy="8541194"/>
              </a:xfrm>
              <a:prstGeom prst="rect">
                <a:avLst/>
              </a:prstGeom>
              <a:blipFill>
                <a:blip r:embed="rId4"/>
                <a:stretch>
                  <a:fillRect l="-1286" t="-2141" r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120FD7-C72E-421C-84E9-A97D3D267751}"/>
              </a:ext>
            </a:extLst>
          </p:cNvPr>
          <p:cNvCxnSpPr>
            <a:cxnSpLocks/>
          </p:cNvCxnSpPr>
          <p:nvPr/>
        </p:nvCxnSpPr>
        <p:spPr>
          <a:xfrm>
            <a:off x="1066800" y="7200900"/>
            <a:ext cx="75438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ED640A-702E-451E-B76A-800E6020DEA0}"/>
              </a:ext>
            </a:extLst>
          </p:cNvPr>
          <p:cNvCxnSpPr>
            <a:cxnSpLocks/>
          </p:cNvCxnSpPr>
          <p:nvPr/>
        </p:nvCxnSpPr>
        <p:spPr>
          <a:xfrm flipV="1">
            <a:off x="1066800" y="2334963"/>
            <a:ext cx="0" cy="486593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99F15E-CDCD-463B-BBF4-B586223DED33}"/>
              </a:ext>
            </a:extLst>
          </p:cNvPr>
          <p:cNvSpPr txBox="1"/>
          <p:nvPr/>
        </p:nvSpPr>
        <p:spPr>
          <a:xfrm>
            <a:off x="1620253" y="728888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BAA9E-4011-42D0-878E-E7FC611CE346}"/>
              </a:ext>
            </a:extLst>
          </p:cNvPr>
          <p:cNvSpPr txBox="1"/>
          <p:nvPr/>
        </p:nvSpPr>
        <p:spPr>
          <a:xfrm>
            <a:off x="4144824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D9E8E8-AABF-4D0C-A5A6-45A83FDF11B6}"/>
              </a:ext>
            </a:extLst>
          </p:cNvPr>
          <p:cNvSpPr txBox="1"/>
          <p:nvPr/>
        </p:nvSpPr>
        <p:spPr>
          <a:xfrm>
            <a:off x="6493280" y="7284007"/>
            <a:ext cx="13877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Route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32BDC3-57EE-43A6-8B1D-C059C896CDD0}"/>
              </a:ext>
            </a:extLst>
          </p:cNvPr>
          <p:cNvSpPr/>
          <p:nvPr/>
        </p:nvSpPr>
        <p:spPr>
          <a:xfrm>
            <a:off x="2161736" y="3603185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0B5634-8B18-4851-8B77-AAE1F564DB9A}"/>
              </a:ext>
            </a:extLst>
          </p:cNvPr>
          <p:cNvSpPr/>
          <p:nvPr/>
        </p:nvSpPr>
        <p:spPr>
          <a:xfrm>
            <a:off x="4602032" y="4767932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6AE3D2C-96F9-4BB6-AA82-E69243B5B167}"/>
              </a:ext>
            </a:extLst>
          </p:cNvPr>
          <p:cNvSpPr/>
          <p:nvPr/>
        </p:nvSpPr>
        <p:spPr>
          <a:xfrm>
            <a:off x="7110959" y="4346979"/>
            <a:ext cx="152393" cy="1523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/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4F045D-7A57-4740-AD4A-00D78F37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10" y="3382450"/>
                <a:ext cx="106863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399CC2A-9AF0-4C51-90C5-57F529F30B13}"/>
              </a:ext>
            </a:extLst>
          </p:cNvPr>
          <p:cNvSpPr txBox="1"/>
          <p:nvPr/>
        </p:nvSpPr>
        <p:spPr>
          <a:xfrm rot="16200000">
            <a:off x="-166063" y="4340629"/>
            <a:ext cx="13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Goudy Old Style" panose="02020502050305020303" pitchFamily="18" charset="0"/>
              </a:rPr>
              <a:t>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/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CC651E-1129-45FC-AF98-FEE0E57D2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017" y="4567131"/>
                <a:ext cx="106863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/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81D2F-7287-4AF5-B50A-E5C414FF1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43" y="4115525"/>
                <a:ext cx="106863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73E150-9CBD-4794-91AF-DD021CE46131}"/>
              </a:ext>
            </a:extLst>
          </p:cNvPr>
          <p:cNvCxnSpPr>
            <a:cxnSpLocks/>
          </p:cNvCxnSpPr>
          <p:nvPr/>
        </p:nvCxnSpPr>
        <p:spPr>
          <a:xfrm flipH="1">
            <a:off x="2057400" y="4392078"/>
            <a:ext cx="3454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472D5B-38D7-4692-8F3F-79E049901293}"/>
              </a:ext>
            </a:extLst>
          </p:cNvPr>
          <p:cNvCxnSpPr>
            <a:cxnSpLocks/>
          </p:cNvCxnSpPr>
          <p:nvPr/>
        </p:nvCxnSpPr>
        <p:spPr>
          <a:xfrm flipH="1">
            <a:off x="2092981" y="3009900"/>
            <a:ext cx="3454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54F0D19-E0A8-4DBE-A870-D27B327DC16C}"/>
              </a:ext>
            </a:extLst>
          </p:cNvPr>
          <p:cNvCxnSpPr>
            <a:cxnSpLocks/>
          </p:cNvCxnSpPr>
          <p:nvPr/>
        </p:nvCxnSpPr>
        <p:spPr>
          <a:xfrm flipH="1">
            <a:off x="4526280" y="5524500"/>
            <a:ext cx="304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7553F7-AF2C-4D8D-A015-C885D207CBD5}"/>
              </a:ext>
            </a:extLst>
          </p:cNvPr>
          <p:cNvCxnSpPr>
            <a:cxnSpLocks/>
          </p:cNvCxnSpPr>
          <p:nvPr/>
        </p:nvCxnSpPr>
        <p:spPr>
          <a:xfrm flipH="1">
            <a:off x="4526280" y="3619500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808ED6-D5EF-4E3B-B7B8-2C04F6DA5BCB}"/>
              </a:ext>
            </a:extLst>
          </p:cNvPr>
          <p:cNvCxnSpPr>
            <a:cxnSpLocks/>
          </p:cNvCxnSpPr>
          <p:nvPr/>
        </p:nvCxnSpPr>
        <p:spPr>
          <a:xfrm flipH="1">
            <a:off x="7029683" y="2552700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A373AB-4460-4DAB-A11E-DFE862075D25}"/>
              </a:ext>
            </a:extLst>
          </p:cNvPr>
          <p:cNvCxnSpPr>
            <a:cxnSpLocks/>
          </p:cNvCxnSpPr>
          <p:nvPr/>
        </p:nvCxnSpPr>
        <p:spPr>
          <a:xfrm flipH="1">
            <a:off x="7013448" y="5155218"/>
            <a:ext cx="3454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CD1F94-8934-454F-8B39-748EE9E84EA2}"/>
                  </a:ext>
                </a:extLst>
              </p:cNvPr>
              <p:cNvSpPr txBox="1"/>
              <p:nvPr/>
            </p:nvSpPr>
            <p:spPr>
              <a:xfrm>
                <a:off x="1905912" y="2444115"/>
                <a:ext cx="101781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CD1F94-8934-454F-8B39-748EE9E84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912" y="2444115"/>
                <a:ext cx="1017817" cy="553997"/>
              </a:xfrm>
              <a:prstGeom prst="rect">
                <a:avLst/>
              </a:prstGeom>
              <a:blipFill>
                <a:blip r:embed="rId8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013E83-CB98-49D6-8909-CD0CF1783DB2}"/>
                  </a:ext>
                </a:extLst>
              </p:cNvPr>
              <p:cNvSpPr txBox="1"/>
              <p:nvPr/>
            </p:nvSpPr>
            <p:spPr>
              <a:xfrm>
                <a:off x="4287857" y="3049187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013E83-CB98-49D6-8909-CD0CF178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57" y="3049187"/>
                <a:ext cx="106863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378F6F-C0BB-426F-B387-83FFF0E4EF8D}"/>
                  </a:ext>
                </a:extLst>
              </p:cNvPr>
              <p:cNvSpPr txBox="1"/>
              <p:nvPr/>
            </p:nvSpPr>
            <p:spPr>
              <a:xfrm>
                <a:off x="6778124" y="1980085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378F6F-C0BB-426F-B387-83FFF0E4E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24" y="1980085"/>
                <a:ext cx="106863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6C2BEBF8-6253-41C6-912A-015DA19B9730}"/>
              </a:ext>
            </a:extLst>
          </p:cNvPr>
          <p:cNvSpPr/>
          <p:nvPr/>
        </p:nvSpPr>
        <p:spPr>
          <a:xfrm rot="10800000">
            <a:off x="1767439" y="3009892"/>
            <a:ext cx="289961" cy="702583"/>
          </a:xfrm>
          <a:prstGeom prst="rightBrace">
            <a:avLst>
              <a:gd name="adj1" fmla="val 21298"/>
              <a:gd name="adj2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4575EA-8570-43ED-9523-FCC3CCBF6FA6}"/>
                  </a:ext>
                </a:extLst>
              </p:cNvPr>
              <p:cNvSpPr txBox="1"/>
              <p:nvPr/>
            </p:nvSpPr>
            <p:spPr>
              <a:xfrm>
                <a:off x="807681" y="3055597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4575EA-8570-43ED-9523-FCC3CCBF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81" y="3055597"/>
                <a:ext cx="1068638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Brace 48">
            <a:extLst>
              <a:ext uri="{FF2B5EF4-FFF2-40B4-BE49-F238E27FC236}">
                <a16:creationId xmlns:a16="http://schemas.microsoft.com/office/drawing/2014/main" id="{ED591806-F73B-4B4C-9A1C-EE3FA4266A72}"/>
              </a:ext>
            </a:extLst>
          </p:cNvPr>
          <p:cNvSpPr/>
          <p:nvPr/>
        </p:nvSpPr>
        <p:spPr>
          <a:xfrm rot="10800000">
            <a:off x="4114801" y="3619500"/>
            <a:ext cx="361687" cy="1233764"/>
          </a:xfrm>
          <a:prstGeom prst="rightBrace">
            <a:avLst>
              <a:gd name="adj1" fmla="val 21298"/>
              <a:gd name="adj2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AF90D6-26F9-490C-A007-F0753C4545AD}"/>
                  </a:ext>
                </a:extLst>
              </p:cNvPr>
              <p:cNvSpPr txBox="1"/>
              <p:nvPr/>
            </p:nvSpPr>
            <p:spPr>
              <a:xfrm>
                <a:off x="3154782" y="3974890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AF90D6-26F9-490C-A007-F0753C454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782" y="3974890"/>
                <a:ext cx="1068638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Brace 50">
            <a:extLst>
              <a:ext uri="{FF2B5EF4-FFF2-40B4-BE49-F238E27FC236}">
                <a16:creationId xmlns:a16="http://schemas.microsoft.com/office/drawing/2014/main" id="{9D989B88-4FC9-4FAD-B259-E85A4542DA11}"/>
              </a:ext>
            </a:extLst>
          </p:cNvPr>
          <p:cNvSpPr/>
          <p:nvPr/>
        </p:nvSpPr>
        <p:spPr>
          <a:xfrm rot="10800000">
            <a:off x="6637046" y="2552700"/>
            <a:ext cx="424819" cy="1839378"/>
          </a:xfrm>
          <a:prstGeom prst="rightBrace">
            <a:avLst>
              <a:gd name="adj1" fmla="val 21298"/>
              <a:gd name="adj2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2A0381-C685-47D9-A4F2-D9E223669830}"/>
                  </a:ext>
                </a:extLst>
              </p:cNvPr>
              <p:cNvSpPr txBox="1"/>
              <p:nvPr/>
            </p:nvSpPr>
            <p:spPr>
              <a:xfrm>
                <a:off x="5753015" y="3021436"/>
                <a:ext cx="10686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2A0381-C685-47D9-A4F2-D9E223669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015" y="3021436"/>
                <a:ext cx="1068638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63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344846"/>
            <a:ext cx="105156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01001" y="1513816"/>
                <a:ext cx="9906000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should be chosen such that the probability the action-value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more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less than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find the following analogies of the above equation with the </a:t>
                </a:r>
                <a:r>
                  <a:rPr lang="en-US" sz="3600" spc="-25" dirty="0" err="1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Hoeffding’s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inequality: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en-US" sz="30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0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0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0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are analogous because they are both ensemble mean.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en-US" sz="30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0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0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are analogous because they are both sample mean.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en-US" sz="30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0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0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0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0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are analogous because they are both the number of samples.</a:t>
                </a:r>
              </a:p>
              <a:p>
                <a:pPr marL="914400" lvl="2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So we have,</a:t>
                </a: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1" y="1513816"/>
                <a:ext cx="9906000" cy="8541194"/>
              </a:xfrm>
              <a:prstGeom prst="rect">
                <a:avLst/>
              </a:prstGeom>
              <a:blipFill>
                <a:blip r:embed="rId4"/>
                <a:stretch>
                  <a:fillRect l="-1108" t="-2141" r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2778C7E-02E9-4CB9-A903-66E899CB7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1493058"/>
                <a:ext cx="8534400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Hoeffding’s Inequality: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be </a:t>
                </a:r>
                <a:r>
                  <a:rPr lang="en-US" sz="3600" spc="-25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iid</a:t>
                </a:r>
                <a:r>
                  <a:rPr lang="en-US" sz="3600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random variable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Let,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i="1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i="1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Then for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̅"/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2778C7E-02E9-4CB9-A903-66E899CB7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93058"/>
                <a:ext cx="8534400" cy="8541194"/>
              </a:xfrm>
              <a:prstGeom prst="rect">
                <a:avLst/>
              </a:prstGeom>
              <a:blipFill>
                <a:blip r:embed="rId5"/>
                <a:stretch>
                  <a:fillRect l="-2143" t="-2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527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1356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13816"/>
                <a:ext cx="17449801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To this end we have the following. We want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such that,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</a:t>
                </a:r>
                <a:r>
                  <a:rPr lang="en-US" sz="3600" spc="-25" dirty="0" err="1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Hoeffding’s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inequality, 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28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sz="28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8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28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4572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This condition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satisfied if,</a:t>
                </a:r>
              </a:p>
              <a:p>
                <a:pPr marL="971550" lvl="1" indent="-4572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Solving the above equation we get,</a:t>
                </a: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13816"/>
                <a:ext cx="17449801" cy="8541194"/>
              </a:xfrm>
              <a:prstGeom prst="rect">
                <a:avLst/>
              </a:prstGeom>
              <a:blipFill>
                <a:blip r:embed="rId4"/>
                <a:stretch>
                  <a:fillRect l="-629" t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B313C0-DF84-4562-AE77-6AB1F59D4660}"/>
              </a:ext>
            </a:extLst>
          </p:cNvPr>
          <p:cNvCxnSpPr>
            <a:cxnSpLocks/>
          </p:cNvCxnSpPr>
          <p:nvPr/>
        </p:nvCxnSpPr>
        <p:spPr>
          <a:xfrm flipV="1">
            <a:off x="2971800" y="3462598"/>
            <a:ext cx="4495800" cy="219906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21DB5E-94FE-422D-89A9-1F649939EDE0}"/>
              </a:ext>
            </a:extLst>
          </p:cNvPr>
          <p:cNvSpPr/>
          <p:nvPr/>
        </p:nvSpPr>
        <p:spPr>
          <a:xfrm>
            <a:off x="6096000" y="2776797"/>
            <a:ext cx="6096000" cy="6858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13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550647"/>
                <a:ext cx="9126625" cy="8774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Multi-Armed Bandit (MAB) setup is as follows: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set of available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actions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1,2,⋯,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has the 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The agent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does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any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1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decides its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2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receives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is generated by the environment.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goal of the agent is to maximize the expected total reward,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550647"/>
                <a:ext cx="9126625" cy="8774453"/>
              </a:xfrm>
              <a:prstGeom prst="rect">
                <a:avLst/>
              </a:prstGeom>
              <a:blipFill>
                <a:blip r:embed="rId4"/>
                <a:stretch>
                  <a:fillRect l="-3073" t="-2639" r="-1470" b="-27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</a:p>
        </p:txBody>
      </p:sp>
      <p:pic>
        <p:nvPicPr>
          <p:cNvPr id="28" name="Picture 4" descr="Jack Sparrow´s Black Pearl 3d model">
            <a:extLst>
              <a:ext uri="{FF2B5EF4-FFF2-40B4-BE49-F238E27FC236}">
                <a16:creationId xmlns:a16="http://schemas.microsoft.com/office/drawing/2014/main" id="{070D4760-0E3A-4309-A963-92ED2981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19500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ack Sparrow | Disney Heroes: Battle Mode Wiki | Fandom">
            <a:extLst>
              <a:ext uri="{FF2B5EF4-FFF2-40B4-BE49-F238E27FC236}">
                <a16:creationId xmlns:a16="http://schemas.microsoft.com/office/drawing/2014/main" id="{C9FA74F7-AE3A-47D4-B777-0EC5E8B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5433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2FE117-A53F-4943-A046-F659A73C30AD}"/>
              </a:ext>
            </a:extLst>
          </p:cNvPr>
          <p:cNvSpPr/>
          <p:nvPr/>
        </p:nvSpPr>
        <p:spPr>
          <a:xfrm>
            <a:off x="571500" y="37719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4ACCCE5-D8EB-48A8-AD48-40A51D9B9E69}"/>
              </a:ext>
            </a:extLst>
          </p:cNvPr>
          <p:cNvSpPr/>
          <p:nvPr/>
        </p:nvSpPr>
        <p:spPr>
          <a:xfrm>
            <a:off x="5562600" y="36195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7AC786-F74E-40B3-AE68-B5E43DA8F7DE}"/>
              </a:ext>
            </a:extLst>
          </p:cNvPr>
          <p:cNvSpPr txBox="1"/>
          <p:nvPr/>
        </p:nvSpPr>
        <p:spPr>
          <a:xfrm>
            <a:off x="1099863" y="3063107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5D18B-BC52-4172-8DEE-72ADDA22DC89}"/>
              </a:ext>
            </a:extLst>
          </p:cNvPr>
          <p:cNvSpPr txBox="1"/>
          <p:nvPr/>
        </p:nvSpPr>
        <p:spPr>
          <a:xfrm>
            <a:off x="5294751" y="2933700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9A6900-310C-4A24-BBF8-22609422E9C4}"/>
              </a:ext>
            </a:extLst>
          </p:cNvPr>
          <p:cNvSpPr/>
          <p:nvPr/>
        </p:nvSpPr>
        <p:spPr>
          <a:xfrm rot="10800000">
            <a:off x="1835846" y="1965631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80230-06A1-45D3-97F2-DC1F956B889C}"/>
              </a:ext>
            </a:extLst>
          </p:cNvPr>
          <p:cNvCxnSpPr>
            <a:cxnSpLocks/>
          </p:cNvCxnSpPr>
          <p:nvPr/>
        </p:nvCxnSpPr>
        <p:spPr>
          <a:xfrm flipH="1">
            <a:off x="3198535" y="4953000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/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/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E0CA36-94BC-4A5F-9F53-59A0C1CFC8A4}"/>
              </a:ext>
            </a:extLst>
          </p:cNvPr>
          <p:cNvSpPr/>
          <p:nvPr/>
        </p:nvSpPr>
        <p:spPr>
          <a:xfrm>
            <a:off x="9448800" y="7277100"/>
            <a:ext cx="7599486" cy="2895600"/>
          </a:xfrm>
          <a:prstGeom prst="roundRect">
            <a:avLst>
              <a:gd name="adj" fmla="val 1456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5FA4FB-9639-45CE-909A-8CF47251DD6B}"/>
                  </a:ext>
                </a:extLst>
              </p:cNvPr>
              <p:cNvSpPr txBox="1"/>
              <p:nvPr/>
            </p:nvSpPr>
            <p:spPr>
              <a:xfrm>
                <a:off x="431325" y="7383959"/>
                <a:ext cx="798992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In conventional MAB setup (and RL in general), we are interested in maximizing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𝑟𝑒𝑤𝑎𝑟𝑑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. If we want to minimize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, we can simply maximize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5FA4FB-9639-45CE-909A-8CF47251D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25" y="7383959"/>
                <a:ext cx="7989923" cy="2308324"/>
              </a:xfrm>
              <a:prstGeom prst="rect">
                <a:avLst/>
              </a:prstGeom>
              <a:blipFill>
                <a:blip r:embed="rId9"/>
                <a:stretch>
                  <a:fillRect l="-2366" t="-3958" r="-687" b="-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728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1356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Upper Confidence Bound (UCB)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13816"/>
                <a:ext cx="17449801" cy="85411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2865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At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4572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This condition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satisfied if,</a:t>
                </a:r>
              </a:p>
              <a:p>
                <a:pPr marL="971550" lvl="1" indent="-4572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Solving the above equation we get,</a:t>
                </a: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1430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1435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8585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Substituting the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equation in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slide 64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get,</a:t>
                </a:r>
              </a:p>
              <a:p>
                <a:pPr marL="108585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1435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1435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1435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8585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leads to the UCB policy. Why exactly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? That is beyond the</a:t>
                </a:r>
              </a:p>
              <a:p>
                <a:pPr marL="51435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</a:p>
              <a:p>
                <a:pPr marL="51435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scope of the proof and hence this only a partial derivation!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13816"/>
                <a:ext cx="17449801" cy="8541194"/>
              </a:xfrm>
              <a:prstGeom prst="rect">
                <a:avLst/>
              </a:prstGeom>
              <a:blipFill>
                <a:blip r:embed="rId4"/>
                <a:stretch>
                  <a:fillRect l="-629" t="-2141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3125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1356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Policy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457200" y="1513816"/>
            <a:ext cx="17449801" cy="85411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The policy gradient approach for contextual bandits has been discussed in the slides of lectures 6, 7, and 8. The policy for MAB is a special case of contextual bandit (as we discussed before, for MAB, the context is the same at all time an hence we can simply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ignore the context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).</a:t>
            </a:r>
          </a:p>
          <a:p>
            <a:pPr marL="62865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62865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The policy gradient approach for MAB is also there in pages 37 - 40 of “the book”.</a:t>
            </a:r>
          </a:p>
          <a:p>
            <a:pPr lvl="1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You can ignore the concept of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baseline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for the time being.</a:t>
            </a:r>
          </a:p>
          <a:p>
            <a:pPr lvl="1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40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indent="0">
              <a:lnSpc>
                <a:spcPts val="3616"/>
              </a:lnSpc>
              <a:spcBef>
                <a:spcPct val="0"/>
              </a:spcBef>
              <a:buNone/>
            </a:pPr>
            <a:r>
              <a:rPr lang="en-US" sz="3600" b="1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Homework: Using help from “the book” and the slides of lecture 6, 7, and 8, familiarize yourself with the concept of policy gradient for MAB.</a:t>
            </a:r>
          </a:p>
        </p:txBody>
      </p:sp>
    </p:spTree>
    <p:extLst>
      <p:ext uri="{BB962C8B-B14F-4D97-AF65-F5344CB8AC3E}">
        <p14:creationId xmlns:p14="http://schemas.microsoft.com/office/powerpoint/2010/main" val="8148097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810000" y="156210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0041" y="3775429"/>
            <a:ext cx="9952531" cy="24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52"/>
              </a:lnSpc>
              <a:spcBef>
                <a:spcPct val="0"/>
              </a:spcBef>
            </a:pPr>
            <a:r>
              <a:rPr lang="en-US" sz="14394" dirty="0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8915400" y="1550647"/>
            <a:ext cx="9126625" cy="8312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616"/>
              </a:lnSpc>
              <a:spcBef>
                <a:spcPct val="0"/>
              </a:spcBef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The origin of the name “Multi-Armed Bandit”:</a:t>
            </a:r>
          </a:p>
          <a:p>
            <a:pPr lvl="0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The name originates from a bandit playing lottery machines in a casino.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Each lottery machine is called an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arm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referring to the lever of the lottery machine. So basically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“arms” and “actions” are analogous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. We will use these two terms interchangeably throughout Module 1.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Each lottery machine has its own probability distribution of dispensing cash reward. The bandit does not know these distributions.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The aim of the bandit is to maximize the total cash reward over multiple plays.</a:t>
            </a: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7B0F1E-3754-4A6C-BEB6-CA36C98B5148}"/>
                  </a:ext>
                </a:extLst>
              </p:cNvPr>
              <p:cNvSpPr txBox="1"/>
              <p:nvPr/>
            </p:nvSpPr>
            <p:spPr>
              <a:xfrm>
                <a:off x="488156" y="1691434"/>
                <a:ext cx="7302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7B0F1E-3754-4A6C-BEB6-CA36C98B5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6" y="1691434"/>
                <a:ext cx="73026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1B7A91-8180-458D-A635-B9E7E5964911}"/>
                  </a:ext>
                </a:extLst>
              </p:cNvPr>
              <p:cNvSpPr txBox="1"/>
              <p:nvPr/>
            </p:nvSpPr>
            <p:spPr>
              <a:xfrm>
                <a:off x="2033082" y="1714294"/>
                <a:ext cx="740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1B7A91-8180-458D-A635-B9E7E5964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82" y="1714294"/>
                <a:ext cx="74097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28A947-7330-4955-959C-B29867836E70}"/>
                  </a:ext>
                </a:extLst>
              </p:cNvPr>
              <p:cNvSpPr txBox="1"/>
              <p:nvPr/>
            </p:nvSpPr>
            <p:spPr>
              <a:xfrm>
                <a:off x="3747766" y="1706674"/>
                <a:ext cx="740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28A947-7330-4955-959C-B29867836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766" y="1706674"/>
                <a:ext cx="74097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00D28D-F547-4B30-9E66-7D4671EA9F91}"/>
                  </a:ext>
                </a:extLst>
              </p:cNvPr>
              <p:cNvSpPr txBox="1"/>
              <p:nvPr/>
            </p:nvSpPr>
            <p:spPr>
              <a:xfrm>
                <a:off x="5538384" y="1729534"/>
                <a:ext cx="7212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00D28D-F547-4B30-9E66-7D4671EA9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384" y="1729534"/>
                <a:ext cx="72122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A54A4F-847A-4CE3-A862-A21FF8DAB1EA}"/>
                  </a:ext>
                </a:extLst>
              </p:cNvPr>
              <p:cNvSpPr txBox="1"/>
              <p:nvPr/>
            </p:nvSpPr>
            <p:spPr>
              <a:xfrm>
                <a:off x="7391400" y="1729534"/>
                <a:ext cx="740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A54A4F-847A-4CE3-A862-A21FF8DA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1729534"/>
                <a:ext cx="740972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44E8900-B520-44EB-AE03-48FDB91B3E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267" y="2398725"/>
            <a:ext cx="8221348" cy="38877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567CDB8-C1DD-4D44-9DED-86766E630C2F}"/>
              </a:ext>
            </a:extLst>
          </p:cNvPr>
          <p:cNvSpPr txBox="1"/>
          <p:nvPr/>
        </p:nvSpPr>
        <p:spPr>
          <a:xfrm>
            <a:off x="488156" y="6399687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Arm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1DB5A3-40E2-473F-8A8B-4CE505D1B976}"/>
              </a:ext>
            </a:extLst>
          </p:cNvPr>
          <p:cNvSpPr txBox="1"/>
          <p:nvPr/>
        </p:nvSpPr>
        <p:spPr>
          <a:xfrm>
            <a:off x="2114258" y="6399687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Arm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DF9304-6C10-4AF1-AA03-E983D1223047}"/>
              </a:ext>
            </a:extLst>
          </p:cNvPr>
          <p:cNvSpPr txBox="1"/>
          <p:nvPr/>
        </p:nvSpPr>
        <p:spPr>
          <a:xfrm>
            <a:off x="3736976" y="6399687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Arm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DFF839-2BC2-45F7-BFA5-3AE42F36AB24}"/>
              </a:ext>
            </a:extLst>
          </p:cNvPr>
          <p:cNvSpPr txBox="1"/>
          <p:nvPr/>
        </p:nvSpPr>
        <p:spPr>
          <a:xfrm>
            <a:off x="5363078" y="6399687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Arm 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6B1D10-DD28-4368-B1CE-C8DEED0B35D7}"/>
              </a:ext>
            </a:extLst>
          </p:cNvPr>
          <p:cNvSpPr txBox="1"/>
          <p:nvPr/>
        </p:nvSpPr>
        <p:spPr>
          <a:xfrm>
            <a:off x="6989180" y="6399687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Arm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7FA3A-CDE7-4464-A057-C7479B616D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442" y="7888275"/>
            <a:ext cx="1829606" cy="22538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7A1FEA9-706F-4FBB-BAF2-12534C0E0DBC}"/>
              </a:ext>
            </a:extLst>
          </p:cNvPr>
          <p:cNvSpPr/>
          <p:nvPr/>
        </p:nvSpPr>
        <p:spPr>
          <a:xfrm rot="14393895">
            <a:off x="2636796" y="7022416"/>
            <a:ext cx="966016" cy="696108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3C7645-D839-454A-8187-59785092CC13}"/>
              </a:ext>
            </a:extLst>
          </p:cNvPr>
          <p:cNvSpPr txBox="1"/>
          <p:nvPr/>
        </p:nvSpPr>
        <p:spPr>
          <a:xfrm>
            <a:off x="5069446" y="9519370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Bandit</a:t>
            </a:r>
          </a:p>
        </p:txBody>
      </p:sp>
    </p:spTree>
    <p:extLst>
      <p:ext uri="{BB962C8B-B14F-4D97-AF65-F5344CB8AC3E}">
        <p14:creationId xmlns:p14="http://schemas.microsoft.com/office/powerpoint/2010/main" val="155027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Multi-Armed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28" name="Picture 4" descr="Jack Sparrow´s Black Pearl 3d model">
            <a:extLst>
              <a:ext uri="{FF2B5EF4-FFF2-40B4-BE49-F238E27FC236}">
                <a16:creationId xmlns:a16="http://schemas.microsoft.com/office/drawing/2014/main" id="{070D4760-0E3A-4309-A963-92ED2981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19500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ack Sparrow | Disney Heroes: Battle Mode Wiki | Fandom">
            <a:extLst>
              <a:ext uri="{FF2B5EF4-FFF2-40B4-BE49-F238E27FC236}">
                <a16:creationId xmlns:a16="http://schemas.microsoft.com/office/drawing/2014/main" id="{C9FA74F7-AE3A-47D4-B777-0EC5E8B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5433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2FE117-A53F-4943-A046-F659A73C30AD}"/>
              </a:ext>
            </a:extLst>
          </p:cNvPr>
          <p:cNvSpPr/>
          <p:nvPr/>
        </p:nvSpPr>
        <p:spPr>
          <a:xfrm>
            <a:off x="571500" y="37719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4ACCCE5-D8EB-48A8-AD48-40A51D9B9E69}"/>
              </a:ext>
            </a:extLst>
          </p:cNvPr>
          <p:cNvSpPr/>
          <p:nvPr/>
        </p:nvSpPr>
        <p:spPr>
          <a:xfrm>
            <a:off x="5562600" y="3619500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7AC786-F74E-40B3-AE68-B5E43DA8F7DE}"/>
              </a:ext>
            </a:extLst>
          </p:cNvPr>
          <p:cNvSpPr txBox="1"/>
          <p:nvPr/>
        </p:nvSpPr>
        <p:spPr>
          <a:xfrm>
            <a:off x="1099863" y="3063107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5D18B-BC52-4172-8DEE-72ADDA22DC89}"/>
              </a:ext>
            </a:extLst>
          </p:cNvPr>
          <p:cNvSpPr txBox="1"/>
          <p:nvPr/>
        </p:nvSpPr>
        <p:spPr>
          <a:xfrm>
            <a:off x="5294751" y="2933700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9A6900-310C-4A24-BBF8-22609422E9C4}"/>
              </a:ext>
            </a:extLst>
          </p:cNvPr>
          <p:cNvSpPr/>
          <p:nvPr/>
        </p:nvSpPr>
        <p:spPr>
          <a:xfrm rot="10800000">
            <a:off x="1835846" y="1965631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80230-06A1-45D3-97F2-DC1F956B889C}"/>
              </a:ext>
            </a:extLst>
          </p:cNvPr>
          <p:cNvCxnSpPr>
            <a:cxnSpLocks/>
          </p:cNvCxnSpPr>
          <p:nvPr/>
        </p:nvCxnSpPr>
        <p:spPr>
          <a:xfrm flipH="1">
            <a:off x="3198535" y="4953000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/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C0851F-0342-4DBE-B989-599A1E83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94" y="1859436"/>
                <a:ext cx="77630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/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21141C-E677-41F9-B2E1-8572F4918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4765127"/>
                <a:ext cx="67826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86190" y="1551916"/>
                <a:ext cx="909701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MAB setup makes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mild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assumption: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all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the 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has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support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i.e. rewards generated by all actions will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always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lie between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to do if the rewards of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lie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190" y="1551916"/>
                <a:ext cx="9097010" cy="8503094"/>
              </a:xfrm>
              <a:prstGeom prst="rect">
                <a:avLst/>
              </a:prstGeom>
              <a:blipFill>
                <a:blip r:embed="rId8"/>
                <a:stretch>
                  <a:fillRect l="-2078" t="-2224" r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FA337C9-4E2C-48E4-93BE-3F1B4CEB39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512" y="5600700"/>
            <a:ext cx="3141215" cy="262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10831</TotalTime>
  <Words>7365</Words>
  <Application>Microsoft Office PowerPoint</Application>
  <PresentationFormat>Custom</PresentationFormat>
  <Paragraphs>1216</Paragraphs>
  <Slides>72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DM Sans</vt:lpstr>
      <vt:lpstr>Wingdings</vt:lpstr>
      <vt:lpstr>Repo Bold Bold</vt:lpstr>
      <vt:lpstr>Cambria Math</vt:lpstr>
      <vt:lpstr>Goudy Old Style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Creative Doodle Brainstorming Presentation</dc:title>
  <dc:creator>Gourav Saha</dc:creator>
  <cp:lastModifiedBy>Gourav Saha</cp:lastModifiedBy>
  <cp:revision>283</cp:revision>
  <dcterms:created xsi:type="dcterms:W3CDTF">2006-08-16T00:00:00Z</dcterms:created>
  <dcterms:modified xsi:type="dcterms:W3CDTF">2023-09-05T19:38:06Z</dcterms:modified>
  <dc:identifier>DAFqxz6NIcs</dc:identifier>
</cp:coreProperties>
</file>